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61" r:id="rId2"/>
    <p:sldId id="269" r:id="rId3"/>
    <p:sldId id="262" r:id="rId4"/>
    <p:sldId id="259" r:id="rId5"/>
    <p:sldId id="260" r:id="rId6"/>
    <p:sldId id="263" r:id="rId7"/>
    <p:sldId id="266" r:id="rId8"/>
    <p:sldId id="267" r:id="rId9"/>
    <p:sldId id="265" r:id="rId10"/>
    <p:sldId id="268" r:id="rId11"/>
    <p:sldId id="270" r:id="rId12"/>
    <p:sldId id="272" r:id="rId13"/>
    <p:sldId id="273" r:id="rId14"/>
    <p:sldId id="274" r:id="rId15"/>
    <p:sldId id="275" r:id="rId16"/>
    <p:sldId id="276" r:id="rId17"/>
    <p:sldId id="279" r:id="rId18"/>
    <p:sldId id="281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3" r:id="rId31"/>
    <p:sldId id="292" r:id="rId32"/>
    <p:sldId id="298" r:id="rId33"/>
    <p:sldId id="299" r:id="rId34"/>
    <p:sldId id="295" r:id="rId35"/>
    <p:sldId id="294" r:id="rId36"/>
    <p:sldId id="297" r:id="rId37"/>
    <p:sldId id="296" r:id="rId3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B2"/>
    <a:srgbClr val="B2D4EC"/>
    <a:srgbClr val="0000FF"/>
    <a:srgbClr val="1F16D0"/>
    <a:srgbClr val="757575"/>
    <a:srgbClr val="4B4B4B"/>
    <a:srgbClr val="36FF27"/>
    <a:srgbClr val="3BF3F7"/>
    <a:srgbClr val="E47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1749" autoAdjust="0"/>
  </p:normalViewPr>
  <p:slideViewPr>
    <p:cSldViewPr>
      <p:cViewPr>
        <p:scale>
          <a:sx n="125" d="100"/>
          <a:sy n="125" d="100"/>
        </p:scale>
        <p:origin x="87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668"/>
    </p:cViewPr>
  </p:sorterViewPr>
  <p:notesViewPr>
    <p:cSldViewPr>
      <p:cViewPr varScale="1">
        <p:scale>
          <a:sx n="59" d="100"/>
          <a:sy n="59" d="100"/>
        </p:scale>
        <p:origin x="2088" y="7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2" y="0"/>
            <a:ext cx="2945660" cy="496332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r">
              <a:defRPr sz="1200"/>
            </a:lvl1pPr>
          </a:lstStyle>
          <a:p>
            <a:fld id="{56C64B7D-C83C-48C6-890A-F3F347C5C550}" type="datetimeFigureOut">
              <a:rPr lang="ko-KR" altLang="en-US" smtClean="0"/>
              <a:t>16-11-14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04" tIns="45752" rIns="91504" bIns="45752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504" tIns="45752" rIns="91504" bIns="45752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60" cy="496332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2" y="9428584"/>
            <a:ext cx="2945660" cy="496332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r">
              <a:defRPr sz="1200"/>
            </a:lvl1pPr>
          </a:lstStyle>
          <a:p>
            <a:fld id="{652E4A2F-89AF-428E-9EAB-2363F75F2D8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55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first approximation</a:t>
            </a:r>
          </a:p>
          <a:p>
            <a:r>
              <a:rPr lang="en-US" altLang="ko-KR" dirty="0" smtClean="0"/>
              <a:t>: n</a:t>
            </a:r>
            <a:r>
              <a:rPr lang="ko-KR" altLang="en-US" dirty="0" smtClean="0"/>
              <a:t>번의 </a:t>
            </a:r>
            <a:r>
              <a:rPr lang="en-US" altLang="ko-KR" dirty="0" smtClean="0"/>
              <a:t>Markov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시행이 </a:t>
            </a:r>
            <a:r>
              <a:rPr lang="en-US" altLang="ko-KR" baseline="0" dirty="0" smtClean="0"/>
              <a:t>policy p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n </a:t>
            </a:r>
            <a:r>
              <a:rPr lang="ko-KR" altLang="en-US" baseline="0" dirty="0" smtClean="0"/>
              <a:t>번 따라 진행했을 때의 </a:t>
            </a:r>
            <a:r>
              <a:rPr lang="en-US" altLang="ko-KR" baseline="0" dirty="0" smtClean="0"/>
              <a:t>value function</a:t>
            </a:r>
            <a:r>
              <a:rPr lang="ko-KR" altLang="en-US" baseline="0" dirty="0" smtClean="0"/>
              <a:t>으로 </a:t>
            </a:r>
            <a:r>
              <a:rPr lang="en-US" altLang="ko-KR" baseline="0" dirty="0" smtClean="0"/>
              <a:t>approximation</a:t>
            </a:r>
            <a:r>
              <a:rPr lang="ko-KR" altLang="en-US" baseline="0" dirty="0" smtClean="0"/>
              <a:t>하는 것</a:t>
            </a:r>
            <a:endParaRPr lang="en-US" altLang="ko-KR" baseline="0" dirty="0" smtClean="0"/>
          </a:p>
          <a:p>
            <a:r>
              <a:rPr lang="en-US" altLang="ko-KR" baseline="0" dirty="0" smtClean="0"/>
              <a:t>The second approximation</a:t>
            </a:r>
          </a:p>
          <a:p>
            <a:r>
              <a:rPr lang="en-US" altLang="ko-KR" baseline="0" dirty="0" smtClean="0"/>
              <a:t>: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E4A2F-89AF-428E-9EAB-2363F75F2D8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642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7543800" cy="1668016"/>
          </a:xfrm>
        </p:spPr>
        <p:txBody>
          <a:bodyPr anchor="b"/>
          <a:lstStyle>
            <a:lvl1pPr>
              <a:defRPr sz="48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7558608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569420C4-B5F8-40A2-8D07-D67ED96F3935}" type="datetime1">
              <a:rPr lang="ko-KR" altLang="en-US" smtClean="0"/>
              <a:pPr/>
              <a:t>16-11-14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/>
          <a:lstStyle/>
          <a:p>
            <a:pPr algn="ctr"/>
            <a:fld id="{F4D5CA30-F14F-451B-BD34-54B04A58DDBE}" type="datetime1">
              <a:rPr lang="ko-KR" altLang="en-US" smtClean="0"/>
              <a:pPr algn="ctr"/>
              <a:t>16-11-14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0272" y="274638"/>
            <a:ext cx="1752600" cy="6178698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419056" cy="61786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4E406684-86E0-4BA5-A96C-303F3123856C}" type="datetime1">
              <a:rPr lang="ko-KR" altLang="en-US" smtClean="0"/>
              <a:pPr/>
              <a:t>16-11-14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189C7B92-BC08-449D-9FDC-C63C9DB54362}" type="datetime1">
              <a:rPr lang="ko-KR" altLang="en-US" smtClean="0"/>
              <a:pPr/>
              <a:t>16-11-14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206553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573016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6D382DE-DCFA-440C-A245-CF51EA0FB16C}" type="datetime1">
              <a:rPr lang="ko-KR" altLang="en-US" smtClean="0"/>
              <a:pPr/>
              <a:t>16-11-14</a:t>
            </a:fld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41400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656" y="1536192"/>
            <a:ext cx="41400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1338082D-1B87-412A-8775-D2A34F7BEC21}" type="datetime1">
              <a:rPr lang="ko-KR" altLang="en-US" smtClean="0"/>
              <a:pPr/>
              <a:t>16-11-14</a:t>
            </a:fld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1400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4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2480" y="1535113"/>
            <a:ext cx="41400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2480" y="2174875"/>
            <a:ext cx="414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71F4A409-C614-4816-A8B7-E2D23D1930F2}" type="datetime1">
              <a:rPr lang="ko-KR" altLang="en-US" smtClean="0"/>
              <a:pPr/>
              <a:t>16-11-14</a:t>
            </a:fld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E0C45EFF-5051-4459-8A6B-36B5FC3DD388}" type="datetime1">
              <a:rPr lang="ko-KR" altLang="en-US" smtClean="0"/>
              <a:pPr/>
              <a:t>16-11-14</a:t>
            </a:fld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7DEBAD35-5905-47C8-A135-3AB42848C740}" type="datetime1">
              <a:rPr lang="ko-KR" altLang="en-US" smtClean="0"/>
              <a:pPr/>
              <a:t>16-11-14</a:t>
            </a:fld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01208"/>
            <a:ext cx="8443663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5901664"/>
            <a:ext cx="8443665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689B0AD5-934F-4522-BAA3-958FC069B93E}" type="datetime1">
              <a:rPr lang="ko-KR" altLang="en-US" smtClean="0"/>
              <a:pPr/>
              <a:t>16-11-14</a:t>
            </a:fld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8443664" cy="477619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95278"/>
            <a:ext cx="91440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6096000"/>
            <a:ext cx="9144000" cy="50135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318177" y="6597351"/>
            <a:ext cx="1070247" cy="27544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C95DC3C-8E0C-4F5A-9EDD-6D5C4CF728AE}" type="datetime1">
              <a:rPr lang="ko-KR" altLang="en-US" smtClean="0"/>
              <a:pPr/>
              <a:t>16-11-14</a:t>
            </a:fld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bg2">
                <a:alpha val="87000"/>
              </a:schemeClr>
            </a:gs>
            <a:gs pos="100000">
              <a:schemeClr val="bg1">
                <a:shade val="100000"/>
                <a:satMod val="115000"/>
              </a:schemeClr>
            </a:gs>
            <a:gs pos="100000">
              <a:schemeClr val="bg1">
                <a:shade val="70000"/>
                <a:satMod val="13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4439133" y="2151868"/>
            <a:ext cx="268982" cy="91599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ci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8093" y="6590376"/>
            <a:ext cx="577502" cy="2772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38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35280" cy="4925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Click to edit Master text styles 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8424" y="6597351"/>
            <a:ext cx="765175" cy="2660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0432" y="6620808"/>
            <a:ext cx="621159" cy="216024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E4E48515-694B-44C7-A9EB-D2CB2C6423B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36901" y="6597096"/>
            <a:ext cx="6106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Copyright © 2016 by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Do-Hyeong Kim</a:t>
            </a:r>
            <a:r>
              <a:rPr lang="en-US" altLang="ko-KR" sz="1200" dirty="0" smtClean="0">
                <a:solidFill>
                  <a:schemeClr val="bg1"/>
                </a:solidFill>
              </a:rPr>
              <a:t>, Dept. of Industrial and Systems Engineering, KAIST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4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2.png"/><Relationship Id="rId7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4.png"/><Relationship Id="rId10" Type="http://schemas.openxmlformats.org/officeDocument/2006/relationships/image" Target="../media/image81.png"/><Relationship Id="rId4" Type="http://schemas.openxmlformats.org/officeDocument/2006/relationships/image" Target="../media/image65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62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74.png"/><Relationship Id="rId10" Type="http://schemas.openxmlformats.org/officeDocument/2006/relationships/image" Target="../media/image87.png"/><Relationship Id="rId4" Type="http://schemas.openxmlformats.org/officeDocument/2006/relationships/image" Target="../media/image65.png"/><Relationship Id="rId9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59167" y="2492896"/>
            <a:ext cx="7543800" cy="1668016"/>
          </a:xfrm>
        </p:spPr>
        <p:txBody>
          <a:bodyPr/>
          <a:lstStyle/>
          <a:p>
            <a:r>
              <a:rPr lang="en-US" altLang="ko-KR" dirty="0" err="1" smtClean="0"/>
              <a:t>AlphaGo</a:t>
            </a:r>
            <a:r>
              <a:rPr lang="en-US" altLang="ko-KR" dirty="0" smtClean="0"/>
              <a:t>: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Mastering the game of Go </a:t>
            </a:r>
            <a:br>
              <a:rPr lang="en-US" altLang="ko-KR" sz="2400" dirty="0" smtClean="0"/>
            </a:br>
            <a:r>
              <a:rPr lang="en-US" altLang="ko-KR" sz="2400" dirty="0" smtClean="0"/>
              <a:t>with deep neural networks and tree search</a:t>
            </a:r>
            <a:endParaRPr lang="ko-KR" altLang="en-US" sz="2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43608" y="4567481"/>
            <a:ext cx="7558608" cy="1809328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 smtClean="0"/>
              <a:t>Do-Hyeong Kim</a:t>
            </a:r>
          </a:p>
          <a:p>
            <a:pPr algn="r"/>
            <a:r>
              <a:rPr lang="en-US" altLang="ko-KR" dirty="0" smtClean="0"/>
              <a:t>M.S. Candidate</a:t>
            </a:r>
          </a:p>
          <a:p>
            <a:pPr algn="r"/>
            <a:r>
              <a:rPr lang="en-US" altLang="ko-KR" dirty="0" smtClean="0"/>
              <a:t>Applied Artificial Intelligence Laboratory</a:t>
            </a:r>
          </a:p>
          <a:p>
            <a:pPr algn="r"/>
            <a:r>
              <a:rPr lang="en-US" altLang="ko-KR" dirty="0" smtClean="0"/>
              <a:t>KAIST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0"/>
            <a:ext cx="8820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Silver, David, et al. "Mastering the game of Go with deep neural networks and tree search." </a:t>
            </a:r>
            <a:r>
              <a:rPr lang="en-US" altLang="ko-KR" sz="1200" i="1" dirty="0"/>
              <a:t>Nature</a:t>
            </a:r>
            <a:r>
              <a:rPr lang="en-US" altLang="ko-KR" sz="1200" dirty="0"/>
              <a:t> 529.7587 (2016): 484-489.</a:t>
            </a:r>
          </a:p>
        </p:txBody>
      </p:sp>
    </p:spTree>
    <p:extLst>
      <p:ext uri="{BB962C8B-B14F-4D97-AF65-F5344CB8AC3E}">
        <p14:creationId xmlns:p14="http://schemas.microsoft.com/office/powerpoint/2010/main" val="236256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convolutional neural network in </a:t>
            </a:r>
            <a:r>
              <a:rPr lang="en-US" altLang="ko-KR" dirty="0" err="1" smtClean="0"/>
              <a:t>alphago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28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 of Learning of </a:t>
            </a:r>
            <a:r>
              <a:rPr lang="en-US" altLang="ko-KR" dirty="0" err="1" smtClean="0"/>
              <a:t>AlphaGo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780928"/>
                <a:ext cx="8435280" cy="4077072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 smtClean="0"/>
                  <a:t>Neural Networks used in </a:t>
                </a:r>
                <a:r>
                  <a:rPr lang="en-US" altLang="ko-KR" sz="2000" dirty="0" err="1" smtClean="0"/>
                  <a:t>AlphaGo</a:t>
                </a:r>
                <a:r>
                  <a:rPr lang="en-US" altLang="ko-KR" sz="2000" dirty="0"/>
                  <a:t> </a:t>
                </a:r>
                <a:r>
                  <a:rPr lang="en-US" altLang="ko-KR" sz="2000" dirty="0" smtClean="0"/>
                  <a:t>have been trained with</a:t>
                </a:r>
              </a:p>
              <a:p>
                <a:pPr lvl="1"/>
                <a:r>
                  <a:rPr lang="en-US" altLang="ko-KR" sz="1800" dirty="0" smtClean="0"/>
                  <a:t>Pipeline consisting of several stages of machine learning</a:t>
                </a:r>
              </a:p>
              <a:p>
                <a:pPr lvl="2"/>
                <a:r>
                  <a:rPr lang="en-US" altLang="ko-KR" sz="1600" dirty="0" smtClean="0"/>
                  <a:t>1-1. Training supervised learning (SL) policy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endParaRPr lang="en-US" altLang="ko-KR" sz="1600" dirty="0" smtClean="0"/>
              </a:p>
              <a:p>
                <a:pPr lvl="3"/>
                <a:r>
                  <a:rPr lang="en-US" altLang="ko-KR" sz="1400" dirty="0" smtClean="0"/>
                  <a:t>Directly from human move dataset</a:t>
                </a:r>
              </a:p>
              <a:p>
                <a:pPr lvl="3"/>
                <a:r>
                  <a:rPr lang="en-US" altLang="ko-KR" sz="1400" dirty="0" smtClean="0"/>
                  <a:t>Provides efficient learning updates with immediate feedback</a:t>
                </a:r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&amp; high quality grad.</a:t>
                </a:r>
              </a:p>
              <a:p>
                <a:pPr lvl="2"/>
                <a:r>
                  <a:rPr lang="en-US" altLang="ko-KR" sz="1600" dirty="0" smtClean="0"/>
                  <a:t>1-2 Training supervised learning (SL) fast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altLang="ko-KR" sz="1600" dirty="0" smtClean="0"/>
              </a:p>
              <a:p>
                <a:pPr lvl="3"/>
                <a:r>
                  <a:rPr lang="en-US" altLang="ko-KR" sz="1400" dirty="0" smtClean="0"/>
                  <a:t>Can rapidly sample actions during rollout</a:t>
                </a:r>
              </a:p>
              <a:p>
                <a:pPr lvl="2"/>
                <a:r>
                  <a:rPr lang="en-US" altLang="ko-KR" sz="1600" dirty="0" smtClean="0"/>
                  <a:t>2. Training Reinforcement learning (RL) policy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altLang="ko-KR" sz="1600" dirty="0" smtClean="0"/>
              </a:p>
              <a:p>
                <a:pPr lvl="3"/>
                <a:r>
                  <a:rPr lang="en-US" altLang="ko-KR" sz="1400" dirty="0" smtClean="0"/>
                  <a:t>Improves SL </a:t>
                </a:r>
                <a:r>
                  <a:rPr lang="en-US" altLang="ko-KR" sz="1400" dirty="0" err="1" smtClean="0"/>
                  <a:t>policyNet</a:t>
                </a:r>
                <a:r>
                  <a:rPr lang="en-US" altLang="ko-KR" sz="1400" dirty="0" smtClean="0"/>
                  <a:t> by optimizing the final outcome of games of self play</a:t>
                </a:r>
              </a:p>
              <a:p>
                <a:pPr lvl="3"/>
                <a:r>
                  <a:rPr lang="en-US" altLang="ko-KR" sz="1400" dirty="0" smtClean="0"/>
                  <a:t>Adjust the policy towards the correct goal of winning games, rather than maximizing predictive accuracy</a:t>
                </a:r>
              </a:p>
              <a:p>
                <a:pPr lvl="2"/>
                <a:r>
                  <a:rPr lang="en-US" altLang="ko-KR" sz="1600" dirty="0" smtClean="0"/>
                  <a:t>3. Training Value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1600" dirty="0" smtClean="0"/>
                  <a:t> </a:t>
                </a:r>
              </a:p>
              <a:p>
                <a:pPr lvl="3"/>
                <a:r>
                  <a:rPr lang="en-US" altLang="ko-KR" sz="1400" dirty="0" smtClean="0"/>
                  <a:t>Predicts the winner of games played by the RL policy network against itself.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780928"/>
                <a:ext cx="8435280" cy="4077072"/>
              </a:xfrm>
              <a:blipFill>
                <a:blip r:embed="rId2"/>
                <a:stretch>
                  <a:fillRect t="-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97049" y="1291858"/>
            <a:ext cx="8420965" cy="1393606"/>
            <a:chOff x="397049" y="1291858"/>
            <a:chExt cx="8420965" cy="139360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648932"/>
              <a:ext cx="8141568" cy="103653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97049" y="1291858"/>
              <a:ext cx="12806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Human expert</a:t>
              </a:r>
            </a:p>
            <a:p>
              <a:pPr algn="ctr"/>
              <a:r>
                <a:rPr lang="en-US" altLang="ko-KR" sz="1400" dirty="0" smtClean="0"/>
                <a:t>Positions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18587" y="1325007"/>
              <a:ext cx="1540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Supervised Learning</a:t>
              </a:r>
            </a:p>
            <a:p>
              <a:pPr algn="ctr"/>
              <a:r>
                <a:rPr lang="en-US" altLang="ko-KR" sz="1200" dirty="0" smtClean="0"/>
                <a:t>Policy network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59393" y="1330315"/>
              <a:ext cx="17792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/>
                <a:t>Reinforcement Learning</a:t>
              </a:r>
            </a:p>
            <a:p>
              <a:pPr algn="ctr"/>
              <a:r>
                <a:rPr lang="en-US" altLang="ko-KR" sz="1200" dirty="0" smtClean="0"/>
                <a:t>Policy network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27737" y="1443361"/>
              <a:ext cx="1223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Self-play data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00922" y="1308311"/>
              <a:ext cx="1317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Value Network</a:t>
              </a:r>
              <a:endParaRPr lang="ko-KR" altLang="en-US" sz="1400" dirty="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51521" y="1196752"/>
            <a:ext cx="3240360" cy="1488712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39980" y="1196752"/>
            <a:ext cx="1624108" cy="1488712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44277" y="1196752"/>
            <a:ext cx="3160170" cy="148871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15747" y="3519340"/>
            <a:ext cx="4970113" cy="2552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26397" y="4320989"/>
            <a:ext cx="4512896" cy="26564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15747" y="4895024"/>
            <a:ext cx="5129602" cy="229869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20107" y="5947989"/>
            <a:ext cx="2530898" cy="19763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5702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Learning Input: State of Go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35280" cy="5257800"/>
              </a:xfrm>
            </p:spPr>
            <p:txBody>
              <a:bodyPr/>
              <a:lstStyle/>
              <a:p>
                <a:r>
                  <a:rPr lang="en-US" altLang="ko-KR" dirty="0" smtClean="0"/>
                  <a:t>State recognition of given Go situation</a:t>
                </a:r>
              </a:p>
              <a:p>
                <a:pPr lvl="1"/>
                <a:r>
                  <a:rPr lang="en-US" altLang="ko-KR" dirty="0" smtClean="0"/>
                  <a:t>Convert current state information of Go as a tensor</a:t>
                </a:r>
              </a:p>
              <a:p>
                <a:pPr lvl="2"/>
                <a:r>
                  <a:rPr lang="en-US" altLang="ko-KR" dirty="0" smtClean="0"/>
                  <a:t>Stone occupation information</a:t>
                </a:r>
              </a:p>
              <a:p>
                <a:pPr lvl="3"/>
                <a:r>
                  <a:rPr lang="en-US" altLang="ko-KR" dirty="0" smtClean="0"/>
                  <a:t>Black </a:t>
                </a:r>
                <a:r>
                  <a:rPr lang="en-US" altLang="ko-KR" dirty="0"/>
                  <a:t>s</a:t>
                </a:r>
                <a:r>
                  <a:rPr lang="en-US" altLang="ko-KR" dirty="0" smtClean="0"/>
                  <a:t>tone occupation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×19×1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(as binary)</a:t>
                </a:r>
              </a:p>
              <a:p>
                <a:pPr lvl="3"/>
                <a:r>
                  <a:rPr lang="en-US" altLang="ko-KR" dirty="0" smtClean="0"/>
                  <a:t>…</a:t>
                </a:r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 smtClean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 smtClean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 smtClean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 smtClean="0"/>
              </a:p>
              <a:p>
                <a:pPr marL="1051560" lvl="3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Finally, we will get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×19×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48 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49</m:t>
                        </m:r>
                      </m:e>
                    </m:d>
                  </m:oMath>
                </a14:m>
                <a:r>
                  <a:rPr lang="en-US" altLang="ko-KR" dirty="0" smtClean="0"/>
                  <a:t> binary tensor</a:t>
                </a:r>
              </a:p>
              <a:p>
                <a:pPr lvl="2"/>
                <a:endParaRPr lang="en-US" altLang="ko-KR" dirty="0" smtClean="0"/>
              </a:p>
              <a:p>
                <a:pPr lvl="2"/>
                <a:endParaRPr lang="ko-KR" altLang="en-US" dirty="0"/>
              </a:p>
              <a:p>
                <a:pPr lvl="2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35280" cy="5257800"/>
              </a:xfrm>
              <a:blipFill>
                <a:blip r:embed="rId2"/>
                <a:stretch>
                  <a:fillRect t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525086"/>
            <a:ext cx="1675182" cy="15841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83287" y="3173571"/>
                <a:ext cx="13491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𝟏𝟗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𝟏𝟗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𝐆𝐨</m:t>
                      </m:r>
                      <m:r>
                        <a:rPr lang="en-US" altLang="ko-KR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𝐁𝐨𝐚𝐫𝐝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87" y="3173571"/>
                <a:ext cx="1349152" cy="184666"/>
              </a:xfrm>
              <a:prstGeom prst="rect">
                <a:avLst/>
              </a:prstGeom>
              <a:blipFill>
                <a:blip r:embed="rId4"/>
                <a:stretch>
                  <a:fillRect l="-2252" r="-2703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378" y="3366851"/>
            <a:ext cx="4854313" cy="24718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아래쪽 화살표 7"/>
          <p:cNvSpPr/>
          <p:nvPr/>
        </p:nvSpPr>
        <p:spPr>
          <a:xfrm>
            <a:off x="7533827" y="3520817"/>
            <a:ext cx="648072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4064613"/>
            <a:ext cx="1675182" cy="1946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14767" y="6106537"/>
                <a:ext cx="183268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𝟏𝟗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𝟏𝟗</m:t>
                      </m:r>
                      <m:r>
                        <a:rPr lang="en-US" altLang="ko-KR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𝟒𝟖</m:t>
                      </m:r>
                      <m:r>
                        <a:rPr lang="en-US" altLang="ko-KR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𝟒𝟗</m:t>
                      </m:r>
                      <m:r>
                        <a:rPr lang="en-US" altLang="ko-KR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a:rPr lang="en-US" altLang="ko-KR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𝐓𝐞𝐧𝐬𝐨𝐫</m:t>
                      </m:r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767" y="6106537"/>
                <a:ext cx="1832681" cy="184666"/>
              </a:xfrm>
              <a:prstGeom prst="rect">
                <a:avLst/>
              </a:prstGeom>
              <a:blipFill>
                <a:blip r:embed="rId7"/>
                <a:stretch>
                  <a:fillRect l="-1667" t="-3333" r="-2000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1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Supervised learning (SL) of </a:t>
            </a:r>
            <a:r>
              <a:rPr lang="en-US" altLang="ko-KR" sz="4400" dirty="0" err="1"/>
              <a:t>policyNet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824258" y="1412776"/>
                <a:ext cx="5788302" cy="596328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 smtClean="0"/>
                  <a:t>Input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×19×48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binary tensor</a:t>
                </a:r>
              </a:p>
              <a:p>
                <a:r>
                  <a:rPr lang="en-US" altLang="ko-KR" sz="2000" dirty="0" smtClean="0"/>
                  <a:t>Policy Network</a:t>
                </a:r>
              </a:p>
              <a:p>
                <a:pPr lvl="1"/>
                <a:r>
                  <a:rPr lang="en-US" altLang="ko-KR" sz="1800" dirty="0" smtClean="0"/>
                  <a:t>12 layer convolutional NN</a:t>
                </a:r>
              </a:p>
              <a:p>
                <a:pPr lvl="2"/>
                <a:r>
                  <a:rPr lang="en-US" altLang="ko-KR" sz="1600" dirty="0" smtClean="0"/>
                  <a:t>1</a:t>
                </a:r>
                <a:r>
                  <a:rPr lang="en-US" altLang="ko-KR" sz="1600" baseline="30000" dirty="0" smtClean="0"/>
                  <a:t>st</a:t>
                </a:r>
                <a:r>
                  <a:rPr lang="en-US" altLang="ko-KR" sz="1600" dirty="0" smtClean="0"/>
                  <a:t> layer: 192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filter, stride 1 </a:t>
                </a:r>
                <a:r>
                  <a:rPr lang="en-US" altLang="ko-KR" sz="1600" dirty="0" err="1" smtClean="0"/>
                  <a:t>convNet</a:t>
                </a:r>
                <a:endParaRPr lang="en-US" altLang="ko-KR" sz="1600" dirty="0" smtClean="0"/>
              </a:p>
              <a:p>
                <a:pPr lvl="3"/>
                <a:r>
                  <a:rPr lang="en-US" altLang="ko-KR" sz="1400" dirty="0" smtClean="0"/>
                  <a:t>Zero pads input into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</m:t>
                    </m:r>
                  </m:oMath>
                </a14:m>
                <a:r>
                  <a:rPr lang="ko-KR" altLang="en-US" sz="1400" dirty="0" smtClean="0"/>
                  <a:t> </a:t>
                </a:r>
                <a:endParaRPr lang="en-US" altLang="ko-KR" sz="1400" dirty="0" smtClean="0"/>
              </a:p>
              <a:p>
                <a:pPr lvl="3"/>
                <a:r>
                  <a:rPr lang="en-US" altLang="ko-KR" sz="1400" dirty="0" smtClean="0"/>
                  <a:t>Activation function: </a:t>
                </a:r>
                <a:r>
                  <a:rPr lang="en-US" altLang="ko-KR" sz="1400" dirty="0" err="1" smtClean="0"/>
                  <a:t>ReLU</a:t>
                </a:r>
                <a:endParaRPr lang="en-US" altLang="ko-KR" sz="1400" dirty="0" smtClean="0"/>
              </a:p>
              <a:p>
                <a:pPr lvl="2"/>
                <a:r>
                  <a:rPr lang="en-US" altLang="ko-KR" sz="1600" dirty="0" smtClean="0"/>
                  <a:t>2</a:t>
                </a:r>
                <a:r>
                  <a:rPr lang="en-US" altLang="ko-KR" sz="1600" baseline="30000" dirty="0" smtClean="0"/>
                  <a:t>nd</a:t>
                </a:r>
                <a:r>
                  <a:rPr lang="en-US" altLang="ko-KR" sz="1600" dirty="0" smtClean="0"/>
                  <a:t> ~ 12</a:t>
                </a:r>
                <a:r>
                  <a:rPr lang="en-US" altLang="ko-KR" sz="1600" baseline="30000" dirty="0" smtClean="0"/>
                  <a:t>nd</a:t>
                </a:r>
                <a:r>
                  <a:rPr lang="en-US" altLang="ko-KR" sz="1600" dirty="0" smtClean="0"/>
                  <a:t> layer: 192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filter, stride 1 </a:t>
                </a:r>
                <a:r>
                  <a:rPr lang="en-US" altLang="ko-KR" sz="1600" dirty="0" err="1" smtClean="0"/>
                  <a:t>convNet</a:t>
                </a:r>
                <a:endParaRPr lang="en-US" altLang="ko-KR" sz="1600" dirty="0" smtClean="0"/>
              </a:p>
              <a:p>
                <a:pPr lvl="3"/>
                <a:r>
                  <a:rPr lang="en-US" altLang="ko-KR" sz="1400" dirty="0"/>
                  <a:t>Zero pads input into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1400" dirty="0" smtClean="0"/>
              </a:p>
              <a:p>
                <a:pPr lvl="3"/>
                <a:r>
                  <a:rPr lang="en-US" altLang="ko-KR" sz="1400" dirty="0"/>
                  <a:t>Activation function: </a:t>
                </a:r>
                <a:r>
                  <a:rPr lang="en-US" altLang="ko-KR" sz="1400" dirty="0" err="1"/>
                  <a:t>ReLU</a:t>
                </a:r>
                <a:endParaRPr lang="en-US" altLang="ko-KR" sz="1400" dirty="0"/>
              </a:p>
              <a:p>
                <a:pPr lvl="2"/>
                <a:r>
                  <a:rPr lang="en-US" altLang="ko-KR" sz="1600" dirty="0" smtClean="0"/>
                  <a:t>13</a:t>
                </a:r>
                <a:r>
                  <a:rPr lang="en-US" altLang="ko-KR" sz="1600" baseline="30000" dirty="0" smtClean="0"/>
                  <a:t>rd</a:t>
                </a:r>
                <a:r>
                  <a:rPr lang="en-US" altLang="ko-KR" sz="1600" dirty="0" smtClean="0"/>
                  <a:t> layer: 1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filter, stride 1 </a:t>
                </a:r>
                <a:r>
                  <a:rPr lang="en-US" altLang="ko-KR" sz="1600" dirty="0" err="1" smtClean="0"/>
                  <a:t>convNet</a:t>
                </a:r>
                <a:endParaRPr lang="en-US" altLang="ko-KR" sz="1600" dirty="0" smtClean="0"/>
              </a:p>
              <a:p>
                <a:pPr lvl="3"/>
                <a:r>
                  <a:rPr lang="en-US" altLang="ko-KR" sz="1400" dirty="0" smtClean="0"/>
                  <a:t>Different bias for each position</a:t>
                </a:r>
                <a:endParaRPr lang="en-US" altLang="ko-KR" sz="1400" dirty="0"/>
              </a:p>
              <a:p>
                <a:pPr lvl="3"/>
                <a:r>
                  <a:rPr lang="en-US" altLang="ko-KR" sz="1400" dirty="0" err="1" smtClean="0"/>
                  <a:t>Appiled</a:t>
                </a:r>
                <a:r>
                  <a:rPr lang="en-US" altLang="ko-KR" sz="1400" dirty="0" smtClean="0"/>
                  <a:t> </a:t>
                </a:r>
                <a:r>
                  <a:rPr lang="en-US" altLang="ko-KR" sz="1400" dirty="0" err="1" smtClean="0"/>
                  <a:t>softmax</a:t>
                </a:r>
                <a:r>
                  <a:rPr lang="en-US" altLang="ko-KR" sz="1400" dirty="0" smtClean="0"/>
                  <a:t> function</a:t>
                </a:r>
              </a:p>
              <a:p>
                <a:pPr lvl="4"/>
                <a:r>
                  <a:rPr lang="en-US" altLang="ko-KR" sz="1200" dirty="0" smtClean="0"/>
                  <a:t>To determine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200" dirty="0" smtClean="0"/>
                  <a:t> with </a:t>
                </a:r>
              </a:p>
              <a:p>
                <a:pPr lvl="4"/>
                <a:r>
                  <a:rPr lang="en-US" altLang="ko-KR" sz="1200" dirty="0" smtClean="0"/>
                  <a:t>To match form to output</a:t>
                </a:r>
              </a:p>
              <a:p>
                <a:r>
                  <a:rPr lang="en-US" altLang="ko-KR" sz="2000" dirty="0" smtClean="0"/>
                  <a:t>Output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 smtClean="0"/>
              </a:p>
              <a:p>
                <a:pPr lvl="2"/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4258" y="1412776"/>
                <a:ext cx="5788302" cy="5963287"/>
              </a:xfrm>
              <a:blipFill>
                <a:blip r:embed="rId2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23" y="65948"/>
            <a:ext cx="4345085" cy="5531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28963" y="87214"/>
            <a:ext cx="1650572" cy="49757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SL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PolicyNet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pic>
        <p:nvPicPr>
          <p:cNvPr id="8" name="내용 개체 틀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1466"/>
            <a:ext cx="3212698" cy="4419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07422" y="5059544"/>
                <a:ext cx="1385058" cy="6102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sz="12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422" y="5059544"/>
                <a:ext cx="1385058" cy="610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/>
          <p:cNvSpPr/>
          <p:nvPr/>
        </p:nvSpPr>
        <p:spPr>
          <a:xfrm>
            <a:off x="611560" y="1621466"/>
            <a:ext cx="1728192" cy="49757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3200" dirty="0" err="1" smtClean="0">
                <a:solidFill>
                  <a:schemeClr val="tx1"/>
                </a:solidFill>
              </a:rPr>
              <a:t>SL</a:t>
            </a:r>
            <a:r>
              <a:rPr lang="en-US" altLang="ko-KR" sz="1600" dirty="0" err="1" smtClean="0">
                <a:solidFill>
                  <a:srgbClr val="2F2B20"/>
                </a:solidFill>
              </a:rPr>
              <a:t>PolicyNet</a:t>
            </a:r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0215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Supervised learning (SL) of </a:t>
            </a:r>
            <a:r>
              <a:rPr lang="en-US" altLang="ko-KR" sz="4400" dirty="0" err="1"/>
              <a:t>policyNet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635896" y="1412776"/>
                <a:ext cx="5788302" cy="596328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 smtClean="0"/>
                  <a:t>Training Data</a:t>
                </a:r>
              </a:p>
              <a:p>
                <a:pPr lvl="1"/>
                <a:r>
                  <a:rPr lang="en-US" altLang="ko-KR" sz="1600" dirty="0" smtClean="0"/>
                  <a:t>30M positions from human expert games</a:t>
                </a:r>
              </a:p>
              <a:p>
                <a:pPr lvl="2"/>
                <a:r>
                  <a:rPr lang="en-US" altLang="ko-KR" sz="1400" dirty="0" smtClean="0"/>
                  <a:t>KGS 5+ </a:t>
                </a:r>
                <a:r>
                  <a:rPr lang="en-US" altLang="ko-KR" sz="1400" dirty="0" err="1" smtClean="0"/>
                  <a:t>dan</a:t>
                </a:r>
                <a:endParaRPr lang="en-US" altLang="ko-KR" sz="1800" dirty="0" smtClean="0"/>
              </a:p>
              <a:p>
                <a:r>
                  <a:rPr lang="en-US" altLang="ko-KR" sz="1800" dirty="0" smtClean="0"/>
                  <a:t>Training algorithm</a:t>
                </a:r>
              </a:p>
              <a:p>
                <a:pPr lvl="1"/>
                <a:r>
                  <a:rPr lang="en-US" altLang="ko-KR" sz="1600" dirty="0" smtClean="0"/>
                  <a:t>Maximize likelihood by stochastic gradient descent</a:t>
                </a:r>
              </a:p>
              <a:p>
                <a:pPr lvl="1"/>
                <a:endParaRPr lang="en-US" altLang="ko-KR" sz="1600" dirty="0" smtClean="0"/>
              </a:p>
              <a:p>
                <a:pPr marL="411480" lvl="1" indent="0">
                  <a:buNone/>
                </a:pPr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To predict probability of expert move ‘well’ </a:t>
                </a:r>
                <a:endParaRPr lang="en-US" altLang="ko-KR" sz="1800" dirty="0" smtClean="0"/>
              </a:p>
              <a:p>
                <a:r>
                  <a:rPr lang="en-US" altLang="ko-KR" sz="1800" dirty="0" smtClean="0"/>
                  <a:t>Training Time</a:t>
                </a:r>
              </a:p>
              <a:p>
                <a:pPr lvl="1"/>
                <a:r>
                  <a:rPr lang="en-US" altLang="ko-KR" sz="1600" dirty="0" smtClean="0"/>
                  <a:t>4 weeks on 50 GPUs using google cloud</a:t>
                </a:r>
                <a:endParaRPr lang="en-US" altLang="ko-KR" sz="1600" dirty="0"/>
              </a:p>
              <a:p>
                <a:r>
                  <a:rPr lang="en-US" altLang="ko-KR" sz="1800" dirty="0" smtClean="0"/>
                  <a:t>Results</a:t>
                </a:r>
              </a:p>
              <a:p>
                <a:pPr lvl="1"/>
                <a:r>
                  <a:rPr lang="en-US" altLang="ko-KR" sz="1600" dirty="0" smtClean="0"/>
                  <a:t>57% accuracy on held out test data</a:t>
                </a:r>
              </a:p>
              <a:p>
                <a:pPr lvl="2"/>
                <a:r>
                  <a:rPr lang="en-US" altLang="ko-KR" sz="1400" dirty="0" smtClean="0"/>
                  <a:t>State-of-the art was 44%</a:t>
                </a:r>
              </a:p>
              <a:p>
                <a:r>
                  <a:rPr lang="en-US" altLang="ko-KR" sz="1800" dirty="0" smtClean="0"/>
                  <a:t>Also trained faster but less accuracy </a:t>
                </a:r>
                <a:r>
                  <a:rPr lang="en-US" altLang="ko-KR" sz="1800" b="1" dirty="0" smtClean="0"/>
                  <a:t>rollout policy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600" b="1" dirty="0"/>
                      <m:t>rollout</m:t>
                    </m:r>
                    <m:r>
                      <m:rPr>
                        <m:nor/>
                      </m:rPr>
                      <a:rPr lang="en-US" altLang="ko-KR" sz="1600" b="1" dirty="0"/>
                      <m:t> </m:t>
                    </m:r>
                    <m:r>
                      <m:rPr>
                        <m:nor/>
                      </m:rPr>
                      <a:rPr lang="en-US" altLang="ko-KR" sz="1600" b="1" dirty="0"/>
                      <m:t>policy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weight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sz="1600" dirty="0" smtClean="0"/>
              </a:p>
              <a:p>
                <a:pPr lvl="1"/>
                <a:r>
                  <a:rPr lang="en-US" altLang="ko-KR" sz="1600" dirty="0" smtClean="0"/>
                  <a:t>Less accuracy (24.2%) but faster (3ms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600" dirty="0" smtClean="0"/>
                  <a:t> 2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600" dirty="0" smtClean="0"/>
                  <a:t>)</a:t>
                </a:r>
              </a:p>
              <a:p>
                <a:pPr lvl="1"/>
                <a:endParaRPr lang="en-US" altLang="ko-KR" sz="1600" dirty="0" smtClean="0"/>
              </a:p>
              <a:p>
                <a:pPr lvl="2"/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5896" y="1412776"/>
                <a:ext cx="5788302" cy="5963287"/>
              </a:xfrm>
              <a:blipFill>
                <a:blip r:embed="rId2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23" y="65948"/>
            <a:ext cx="4345085" cy="5531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28963" y="87214"/>
            <a:ext cx="1650572" cy="49757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SL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PolicyNet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pic>
        <p:nvPicPr>
          <p:cNvPr id="8" name="내용 개체 틀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1466"/>
            <a:ext cx="3212698" cy="4419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4249" y="2988632"/>
                <a:ext cx="1683410" cy="46903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ko-KR" alt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249" y="2988632"/>
                <a:ext cx="1683410" cy="469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611560" y="1621466"/>
            <a:ext cx="1728192" cy="49757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3200" dirty="0" err="1" smtClean="0">
                <a:solidFill>
                  <a:schemeClr val="tx1"/>
                </a:solidFill>
              </a:rPr>
              <a:t>SL</a:t>
            </a:r>
            <a:r>
              <a:rPr lang="en-US" altLang="ko-KR" sz="1600" dirty="0" err="1" smtClean="0">
                <a:solidFill>
                  <a:srgbClr val="2F2B20"/>
                </a:solidFill>
              </a:rPr>
              <a:t>PolicyNet</a:t>
            </a:r>
            <a:endParaRPr lang="ko-KR" altLang="en-US" dirty="0">
              <a:noFill/>
            </a:endParaRPr>
          </a:p>
        </p:txBody>
      </p:sp>
      <p:sp>
        <p:nvSpPr>
          <p:cNvPr id="7" name="오른쪽 화살표 6">
            <a:hlinkClick r:id="rId6" action="ppaction://hlinksldjump"/>
          </p:cNvPr>
          <p:cNvSpPr/>
          <p:nvPr/>
        </p:nvSpPr>
        <p:spPr>
          <a:xfrm>
            <a:off x="8554987" y="5846776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0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smtClean="0"/>
              <a:t>Reinforcement learning (RL) of </a:t>
            </a:r>
            <a:r>
              <a:rPr lang="en-US" altLang="ko-KR" sz="4000" dirty="0" err="1" smtClean="0"/>
              <a:t>policyNet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23" y="65948"/>
            <a:ext cx="4345085" cy="5531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54841" y="65948"/>
            <a:ext cx="881625" cy="51884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2F2B20"/>
                </a:solidFill>
              </a:rPr>
              <a:t>R</a:t>
            </a:r>
            <a:r>
              <a:rPr lang="en-US" altLang="ko-KR" sz="3200" dirty="0" smtClean="0">
                <a:solidFill>
                  <a:srgbClr val="2F2B20"/>
                </a:solidFill>
              </a:rPr>
              <a:t>L</a:t>
            </a:r>
            <a:endParaRPr lang="ko-KR" altLang="en-US" dirty="0">
              <a:noFill/>
            </a:endParaRPr>
          </a:p>
        </p:txBody>
      </p:sp>
      <p:pic>
        <p:nvPicPr>
          <p:cNvPr id="7" name="내용 개체 틀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1466"/>
            <a:ext cx="3212698" cy="4419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824258" y="1412776"/>
                <a:ext cx="5788302" cy="596328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1800" dirty="0" smtClean="0"/>
                  <a:t>Input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×19×48</m:t>
                    </m:r>
                  </m:oMath>
                </a14:m>
                <a:r>
                  <a:rPr lang="ko-KR" altLang="en-US" sz="1600" dirty="0" smtClean="0"/>
                  <a:t> </a:t>
                </a:r>
                <a:r>
                  <a:rPr lang="en-US" altLang="ko-KR" sz="1600" dirty="0" smtClean="0"/>
                  <a:t>binary tensor</a:t>
                </a:r>
              </a:p>
              <a:p>
                <a:r>
                  <a:rPr lang="en-US" altLang="ko-KR" sz="1800" dirty="0" smtClean="0"/>
                  <a:t>Policy Network</a:t>
                </a:r>
              </a:p>
              <a:p>
                <a:pPr lvl="1"/>
                <a:r>
                  <a:rPr lang="en-US" altLang="ko-KR" sz="1600" dirty="0" smtClean="0"/>
                  <a:t>Identical in structure to the SL policy network</a:t>
                </a:r>
              </a:p>
              <a:p>
                <a:pPr lvl="1"/>
                <a:r>
                  <a:rPr lang="en-US" altLang="ko-KR" sz="1600" dirty="0" smtClean="0"/>
                  <a:t>Weights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ko-KR" sz="1100" dirty="0" smtClean="0"/>
                  <a:t> </a:t>
                </a:r>
                <a:r>
                  <a:rPr lang="en-US" altLang="ko-KR" sz="1600" dirty="0" smtClean="0">
                    <a:solidFill>
                      <a:srgbClr val="2F2B20"/>
                    </a:solidFill>
                  </a:rPr>
                  <a:t>are initialized to the same value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600" dirty="0" smtClean="0">
                    <a:solidFill>
                      <a:srgbClr val="2F2B20"/>
                    </a:solidFill>
                  </a:rPr>
                  <a:t> </a:t>
                </a:r>
              </a:p>
              <a:p>
                <a:r>
                  <a:rPr lang="en-US" altLang="ko-KR" sz="1800" dirty="0" smtClean="0">
                    <a:solidFill>
                      <a:srgbClr val="2F2B20"/>
                    </a:solidFill>
                  </a:rPr>
                  <a:t>Training Method &amp; Algorithm</a:t>
                </a:r>
              </a:p>
              <a:p>
                <a:pPr lvl="1"/>
                <a:r>
                  <a:rPr lang="en-US" altLang="ko-KR" sz="1600" dirty="0" smtClean="0">
                    <a:solidFill>
                      <a:srgbClr val="2F2B20"/>
                    </a:solidFill>
                  </a:rPr>
                  <a:t>Play games between current </a:t>
                </a:r>
                <a:r>
                  <a:rPr lang="en-US" altLang="ko-KR" sz="1600" dirty="0" err="1" smtClean="0">
                    <a:solidFill>
                      <a:srgbClr val="2F2B20"/>
                    </a:solidFill>
                  </a:rPr>
                  <a:t>policyNet</a:t>
                </a:r>
                <a:r>
                  <a:rPr lang="en-US" altLang="ko-KR" sz="1600" dirty="0" smtClean="0">
                    <a:solidFill>
                      <a:srgbClr val="2F2B2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ko-KR" sz="1600" dirty="0" smtClean="0">
                    <a:solidFill>
                      <a:srgbClr val="2F2B20"/>
                    </a:solidFill>
                  </a:rPr>
                  <a:t/>
                </a:r>
                <a:br>
                  <a:rPr lang="en-US" altLang="ko-KR" sz="1600" dirty="0" smtClean="0">
                    <a:solidFill>
                      <a:srgbClr val="2F2B20"/>
                    </a:solidFill>
                  </a:rPr>
                </a:br>
                <a:r>
                  <a:rPr lang="en-US" altLang="ko-KR" sz="1600" dirty="0" smtClean="0">
                    <a:solidFill>
                      <a:srgbClr val="2F2B20"/>
                    </a:solidFill>
                  </a:rPr>
                  <a:t>vs. Randomly selected previous</a:t>
                </a:r>
                <a:r>
                  <a:rPr lang="en-US" altLang="ko-KR" sz="1600" dirty="0">
                    <a:solidFill>
                      <a:srgbClr val="2F2B20"/>
                    </a:solidFill>
                  </a:rPr>
                  <a:t> </a:t>
                </a:r>
                <a:r>
                  <a:rPr lang="en-US" altLang="ko-KR" sz="1600" dirty="0" err="1">
                    <a:solidFill>
                      <a:srgbClr val="2F2B20"/>
                    </a:solidFill>
                  </a:rPr>
                  <a:t>policyNet</a:t>
                </a:r>
                <a:r>
                  <a:rPr lang="en-US" altLang="ko-KR" sz="1600" dirty="0" smtClean="0">
                    <a:solidFill>
                      <a:srgbClr val="2F2B2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altLang="ko-KR" sz="1600" b="0" dirty="0" smtClean="0"/>
              </a:p>
              <a:p>
                <a:pPr lvl="2"/>
                <a:r>
                  <a:rPr lang="en-US" altLang="ko-KR" sz="1400" dirty="0" smtClean="0"/>
                  <a:t>Prevent overfitting to the current policy</a:t>
                </a:r>
              </a:p>
              <a:p>
                <a:pPr lvl="1"/>
                <a:r>
                  <a:rPr lang="en-US" altLang="ko-KR" sz="1600" b="0" dirty="0" smtClean="0"/>
                  <a:t>The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 smtClean="0"/>
              </a:p>
              <a:p>
                <a:pPr lvl="2"/>
                <a:r>
                  <a:rPr lang="en-US" altLang="ko-KR" sz="1400" dirty="0" smtClean="0"/>
                  <a:t>+1 for winning, -1 for losing</a:t>
                </a:r>
              </a:p>
              <a:p>
                <a:pPr lvl="1"/>
                <a:r>
                  <a:rPr lang="en-US" altLang="ko-KR" sz="1600" dirty="0" smtClean="0"/>
                  <a:t>Weight update at each step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 smtClean="0"/>
                  <a:t> by stochastic</a:t>
                </a:r>
                <a:br>
                  <a:rPr lang="en-US" altLang="ko-KR" sz="1600" dirty="0" smtClean="0"/>
                </a:br>
                <a:r>
                  <a:rPr lang="en-US" altLang="ko-KR" sz="1600" dirty="0" smtClean="0"/>
                  <a:t>gradient descent</a:t>
                </a:r>
              </a:p>
              <a:p>
                <a:pPr lvl="1"/>
                <a:endParaRPr lang="en-US" altLang="ko-KR" sz="1600" dirty="0"/>
              </a:p>
              <a:p>
                <a:pPr lvl="2"/>
                <a:r>
                  <a:rPr lang="en-US" altLang="ko-KR" sz="1400" dirty="0" smtClean="0"/>
                  <a:t>Maximize expected outcome</a:t>
                </a:r>
              </a:p>
              <a:p>
                <a:pPr lvl="2"/>
                <a:r>
                  <a:rPr lang="en-US" altLang="ko-KR" sz="1400" dirty="0"/>
                  <a:t>policy towards the correct goal of winning games, rather than maximizing predictive </a:t>
                </a:r>
                <a:r>
                  <a:rPr lang="en-US" altLang="ko-KR" sz="1400" dirty="0" smtClean="0"/>
                  <a:t>accuracy</a:t>
                </a:r>
              </a:p>
              <a:p>
                <a:r>
                  <a:rPr lang="en-US" altLang="ko-KR" sz="1800" dirty="0" smtClean="0"/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18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 smtClean="0"/>
              </a:p>
              <a:p>
                <a:pPr lvl="2"/>
                <a:endParaRPr lang="ko-KR" altLang="en-US" sz="1400" dirty="0"/>
              </a:p>
            </p:txBody>
          </p:sp>
        </mc:Choice>
        <mc:Fallback xmlns="">
          <p:sp>
            <p:nvSpPr>
              <p:cNvPr id="8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4258" y="1412776"/>
                <a:ext cx="5788302" cy="5963287"/>
              </a:xfrm>
              <a:blipFill>
                <a:blip r:embed="rId4"/>
                <a:stretch>
                  <a:fillRect t="-7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48782" y="5013176"/>
                <a:ext cx="2021514" cy="519886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782" y="5013176"/>
                <a:ext cx="2021514" cy="519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/>
          <p:cNvSpPr/>
          <p:nvPr/>
        </p:nvSpPr>
        <p:spPr>
          <a:xfrm>
            <a:off x="611560" y="1621466"/>
            <a:ext cx="1656184" cy="497577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2F2B20"/>
                </a:solidFill>
              </a:rPr>
              <a:t>RL </a:t>
            </a:r>
            <a:r>
              <a:rPr lang="en-US" altLang="ko-KR" sz="1600" dirty="0" err="1" smtClean="0">
                <a:solidFill>
                  <a:srgbClr val="2F2B20"/>
                </a:solidFill>
              </a:rPr>
              <a:t>PolicyNet</a:t>
            </a:r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336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solidFill>
                  <a:srgbClr val="675E47"/>
                </a:solidFill>
              </a:rPr>
              <a:t>Reinforcement learning (RL) of </a:t>
            </a:r>
            <a:r>
              <a:rPr lang="en-US" altLang="ko-KR" sz="4000" dirty="0" err="1" smtClean="0">
                <a:solidFill>
                  <a:srgbClr val="675E47"/>
                </a:solidFill>
              </a:rPr>
              <a:t>valueNet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23" y="65948"/>
            <a:ext cx="4345085" cy="5531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13508" y="88355"/>
            <a:ext cx="1634799" cy="50706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</a:rPr>
              <a:t>RL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ValueNet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824258" y="1412776"/>
                <a:ext cx="5788302" cy="596328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 smtClean="0"/>
                  <a:t>Input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×19×4</m:t>
                    </m:r>
                    <m:r>
                      <a:rPr lang="en-US" altLang="ko-KR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binary tensor</a:t>
                </a:r>
              </a:p>
              <a:p>
                <a:pPr lvl="2"/>
                <a:r>
                  <a:rPr lang="en-US" altLang="ko-KR" sz="1600" dirty="0" smtClean="0"/>
                  <a:t>+1 (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×19×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600" dirty="0" smtClean="0"/>
                  <a:t>) dimension for player stone</a:t>
                </a:r>
              </a:p>
              <a:p>
                <a:r>
                  <a:rPr lang="en-US" altLang="ko-KR" sz="2000" dirty="0" smtClean="0"/>
                  <a:t>Value Network</a:t>
                </a:r>
              </a:p>
              <a:p>
                <a:pPr lvl="1"/>
                <a:r>
                  <a:rPr lang="en-US" altLang="ko-KR" sz="1800" dirty="0" smtClean="0"/>
                  <a:t>12 layer convolutional NN</a:t>
                </a:r>
              </a:p>
              <a:p>
                <a:pPr lvl="2"/>
                <a:r>
                  <a:rPr lang="en-US" altLang="ko-KR" sz="1600" dirty="0" smtClean="0"/>
                  <a:t>1</a:t>
                </a:r>
                <a:r>
                  <a:rPr lang="en-US" altLang="ko-KR" sz="1600" baseline="30000" dirty="0" smtClean="0"/>
                  <a:t>st</a:t>
                </a:r>
                <a:r>
                  <a:rPr lang="en-US" altLang="ko-KR" sz="1600" dirty="0" smtClean="0"/>
                  <a:t> ~ 11</a:t>
                </a:r>
                <a:r>
                  <a:rPr lang="en-US" altLang="ko-KR" sz="1600" baseline="30000" dirty="0" smtClean="0"/>
                  <a:t>st</a:t>
                </a:r>
                <a:r>
                  <a:rPr lang="en-US" altLang="ko-KR" sz="1600" dirty="0" smtClean="0"/>
                  <a:t> layer: </a:t>
                </a:r>
                <a:r>
                  <a:rPr lang="en-US" altLang="ko-KR" sz="1600" dirty="0"/>
                  <a:t>Identical in structure to the </a:t>
                </a:r>
                <a:br>
                  <a:rPr lang="en-US" altLang="ko-KR" sz="1600" dirty="0"/>
                </a:br>
                <a:r>
                  <a:rPr lang="en-US" altLang="ko-KR" sz="1600" dirty="0" smtClean="0"/>
                  <a:t>SL </a:t>
                </a:r>
                <a:r>
                  <a:rPr lang="en-US" altLang="ko-KR" sz="1600" dirty="0"/>
                  <a:t>policy </a:t>
                </a:r>
                <a:r>
                  <a:rPr lang="en-US" altLang="ko-KR" sz="1600" dirty="0" smtClean="0"/>
                  <a:t>network</a:t>
                </a:r>
                <a:endParaRPr lang="en-US" altLang="ko-KR" sz="1400" dirty="0"/>
              </a:p>
              <a:p>
                <a:pPr lvl="2"/>
                <a:r>
                  <a:rPr lang="en-US" altLang="ko-KR" sz="1600" dirty="0" smtClean="0"/>
                  <a:t>12</a:t>
                </a:r>
                <a:r>
                  <a:rPr lang="en-US" altLang="ko-KR" sz="1600" baseline="30000" dirty="0"/>
                  <a:t>n</a:t>
                </a:r>
                <a:r>
                  <a:rPr lang="en-US" altLang="ko-KR" sz="1600" baseline="30000" dirty="0" smtClean="0"/>
                  <a:t>d</a:t>
                </a:r>
                <a:r>
                  <a:rPr lang="en-US" altLang="ko-KR" sz="1600" dirty="0" smtClean="0"/>
                  <a:t> layer: “additional convolution layer”</a:t>
                </a:r>
              </a:p>
              <a:p>
                <a:pPr lvl="3"/>
                <a:r>
                  <a:rPr lang="en-US" altLang="ko-KR" sz="1400" dirty="0" smtClean="0"/>
                  <a:t>No other information</a:t>
                </a:r>
              </a:p>
              <a:p>
                <a:pPr lvl="2"/>
                <a:r>
                  <a:rPr lang="en-US" altLang="ko-KR" sz="1600" dirty="0" smtClean="0"/>
                  <a:t>13</a:t>
                </a:r>
                <a:r>
                  <a:rPr lang="en-US" altLang="ko-KR" sz="1600" baseline="30000" dirty="0" smtClean="0"/>
                  <a:t>rd</a:t>
                </a:r>
                <a:r>
                  <a:rPr lang="en-US" altLang="ko-KR" sz="1600" dirty="0" smtClean="0"/>
                  <a:t> layer: 1 filter of kernel size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ko-KR" sz="1600" dirty="0" smtClean="0"/>
                  <a:t> stride 1</a:t>
                </a:r>
              </a:p>
              <a:p>
                <a:pPr lvl="3"/>
                <a:r>
                  <a:rPr lang="en-US" altLang="ko-KR" sz="1400" dirty="0" smtClean="0"/>
                  <a:t>No activation function information</a:t>
                </a:r>
              </a:p>
              <a:p>
                <a:pPr lvl="2"/>
                <a:r>
                  <a:rPr lang="en-US" altLang="ko-KR" sz="1400" dirty="0" smtClean="0"/>
                  <a:t>14</a:t>
                </a:r>
                <a:r>
                  <a:rPr lang="en-US" altLang="ko-KR" sz="1400" baseline="30000" dirty="0" smtClean="0"/>
                  <a:t>th</a:t>
                </a:r>
                <a:r>
                  <a:rPr lang="en-US" altLang="ko-KR" sz="1400" dirty="0" smtClean="0"/>
                  <a:t> layer: 256 </a:t>
                </a:r>
                <a:r>
                  <a:rPr lang="en-US" altLang="ko-KR" sz="1400" dirty="0" err="1" smtClean="0"/>
                  <a:t>ReLU</a:t>
                </a:r>
                <a:r>
                  <a:rPr lang="en-US" altLang="ko-KR" sz="1400" dirty="0" smtClean="0"/>
                  <a:t> unit, fully connected linear</a:t>
                </a:r>
              </a:p>
              <a:p>
                <a:pPr lvl="2"/>
                <a:r>
                  <a:rPr lang="en-US" altLang="ko-KR" sz="1400" dirty="0" smtClean="0"/>
                  <a:t>Output layer: single </a:t>
                </a:r>
                <a:r>
                  <a:rPr lang="en-US" altLang="ko-KR" sz="1400" dirty="0" err="1" smtClean="0"/>
                  <a:t>tanh</a:t>
                </a:r>
                <a:r>
                  <a:rPr lang="en-US" altLang="ko-KR" sz="1400" dirty="0" smtClean="0"/>
                  <a:t> unit, </a:t>
                </a:r>
                <a:r>
                  <a:rPr lang="en-US" altLang="ko-KR" sz="1400" dirty="0"/>
                  <a:t>fully connected </a:t>
                </a:r>
                <a:r>
                  <a:rPr lang="en-US" altLang="ko-KR" sz="1400" dirty="0" smtClean="0"/>
                  <a:t>linear</a:t>
                </a:r>
              </a:p>
              <a:p>
                <a:r>
                  <a:rPr lang="en-US" altLang="ko-KR" sz="2000" dirty="0" smtClean="0"/>
                  <a:t>Output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sSub>
                          <m:sSub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1800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sSub>
                          <m:sSubPr>
                            <m:ctrlP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srgbClr val="2F2B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sz="18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altLang="ko-KR" sz="18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altLang="ko-KR" sz="1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4258" y="1412776"/>
                <a:ext cx="5788302" cy="5963287"/>
              </a:xfrm>
              <a:blipFill>
                <a:blip r:embed="rId3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9" y="1441263"/>
            <a:ext cx="3365079" cy="460952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3568" y="1472320"/>
            <a:ext cx="1634799" cy="50706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</a:rPr>
              <a:t>RL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ValueNet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847" y="5283986"/>
            <a:ext cx="1064305" cy="6759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4860032" y="3633817"/>
            <a:ext cx="4032448" cy="111093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solidFill>
                  <a:srgbClr val="675E47"/>
                </a:solidFill>
              </a:rPr>
              <a:t>Reinforcement learning (RL) of </a:t>
            </a:r>
            <a:r>
              <a:rPr lang="en-US" altLang="ko-KR" sz="4000" dirty="0" err="1" smtClean="0">
                <a:solidFill>
                  <a:srgbClr val="675E47"/>
                </a:solidFill>
              </a:rPr>
              <a:t>valueNet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23" y="65948"/>
            <a:ext cx="4345085" cy="5531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13508" y="88355"/>
            <a:ext cx="1634799" cy="50706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</a:rPr>
              <a:t>RL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ValueNet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635896" y="1338347"/>
                <a:ext cx="5788302" cy="596328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 smtClean="0"/>
                  <a:t>Training Method &amp; Algorithm</a:t>
                </a:r>
              </a:p>
              <a:p>
                <a:pPr lvl="1"/>
                <a:r>
                  <a:rPr lang="en-US" altLang="ko-KR" sz="1800" dirty="0" smtClean="0"/>
                  <a:t>Train the weights of the value network by regression on state-outcome pairs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 smtClean="0"/>
              </a:p>
              <a:p>
                <a:pPr lvl="1"/>
                <a:r>
                  <a:rPr lang="en-US" altLang="ko-KR" sz="1800" dirty="0" smtClean="0"/>
                  <a:t>Using stochastic gradient descent</a:t>
                </a:r>
                <a:endParaRPr lang="en-US" altLang="ko-KR" sz="1600" dirty="0"/>
              </a:p>
              <a:p>
                <a:pPr lvl="2"/>
                <a:r>
                  <a:rPr lang="en-US" altLang="ko-KR" sz="1600" dirty="0" smtClean="0"/>
                  <a:t>To minimize mean squared error (MSE)</a:t>
                </a:r>
              </a:p>
              <a:p>
                <a:pPr lvl="2"/>
                <a:r>
                  <a:rPr lang="en-US" altLang="ko-KR" sz="1600" dirty="0" smtClean="0"/>
                  <a:t>Between predicted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1600" dirty="0" smtClean="0"/>
                  <a:t> and the </a:t>
                </a:r>
                <a:r>
                  <a:rPr lang="en-US" altLang="ko-KR" sz="1600" dirty="0" err="1" smtClean="0"/>
                  <a:t>corres</a:t>
                </a:r>
                <a:r>
                  <a:rPr lang="en-US" altLang="ko-KR" sz="1600" dirty="0" smtClean="0"/>
                  <a:t>-</a:t>
                </a:r>
                <a:br>
                  <a:rPr lang="en-US" altLang="ko-KR" sz="1600" dirty="0" smtClean="0"/>
                </a:br>
                <a:r>
                  <a:rPr lang="en-US" altLang="ko-KR" sz="1600" dirty="0" smtClean="0"/>
                  <a:t>ponding outcome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1600" dirty="0" smtClean="0"/>
              </a:p>
              <a:p>
                <a:pPr lvl="2"/>
                <a:endParaRPr lang="en-US" altLang="ko-KR" sz="1600" dirty="0" smtClean="0"/>
              </a:p>
              <a:p>
                <a:pPr lvl="2"/>
                <a:endParaRPr lang="en-US" altLang="ko-KR" sz="1600" dirty="0"/>
              </a:p>
              <a:p>
                <a:pPr lvl="2"/>
                <a:endParaRPr lang="en-US" altLang="ko-KR" sz="1600" dirty="0" smtClean="0"/>
              </a:p>
              <a:p>
                <a:pPr lvl="1"/>
                <a:r>
                  <a:rPr lang="en-US" altLang="ko-KR" sz="1800" dirty="0" smtClean="0"/>
                  <a:t>Naïve approach of predicting game outcome</a:t>
                </a:r>
              </a:p>
              <a:p>
                <a:pPr lvl="2"/>
                <a:r>
                  <a:rPr lang="en-US" altLang="ko-KR" sz="1600" dirty="0" smtClean="0"/>
                  <a:t>Leads to overfitting</a:t>
                </a:r>
              </a:p>
              <a:p>
                <a:pPr lvl="2"/>
                <a:r>
                  <a:rPr lang="en-US" altLang="ko-KR" sz="1600" dirty="0" smtClean="0"/>
                  <a:t>Successive positions are strongly correlated</a:t>
                </a:r>
              </a:p>
              <a:p>
                <a:pPr lvl="1"/>
                <a:r>
                  <a:rPr lang="en-US" altLang="ko-KR" sz="1800" dirty="0" smtClean="0"/>
                  <a:t>Train by new self-play data set</a:t>
                </a:r>
              </a:p>
              <a:p>
                <a:pPr lvl="2"/>
                <a:r>
                  <a:rPr lang="en-US" altLang="ko-KR" sz="1600" dirty="0" smtClean="0"/>
                  <a:t>30M distinct positions from a separate game.</a:t>
                </a:r>
              </a:p>
              <a:p>
                <a:pPr lvl="1"/>
                <a:r>
                  <a:rPr lang="en-US" altLang="ko-KR" sz="1800" dirty="0" smtClean="0"/>
                  <a:t>Minimum MSE developed</a:t>
                </a:r>
              </a:p>
              <a:p>
                <a:pPr lvl="2"/>
                <a:r>
                  <a:rPr lang="en-US" altLang="ko-KR" sz="1600" dirty="0" smtClean="0"/>
                  <a:t>(0.19/0.37) -&gt; (0.226/0.234) : (Training/Testing)</a:t>
                </a:r>
              </a:p>
            </p:txBody>
          </p:sp>
        </mc:Choice>
        <mc:Fallback xmlns="">
          <p:sp>
            <p:nvSpPr>
              <p:cNvPr id="8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5896" y="1338347"/>
                <a:ext cx="5788302" cy="5963287"/>
              </a:xfrm>
              <a:blipFill>
                <a:blip r:embed="rId3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9" y="1441263"/>
            <a:ext cx="3365079" cy="460952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3568" y="1472320"/>
            <a:ext cx="1634799" cy="50706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chemeClr val="tx1"/>
                </a:solidFill>
              </a:rPr>
              <a:t>RL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ValueNet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36173" y="3603158"/>
                <a:ext cx="2176109" cy="477888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ko-KR" altLang="en-US" sz="16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173" y="3603158"/>
                <a:ext cx="217610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1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SEARCHIING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9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 smtClean="0"/>
              <a:t>Searching with </a:t>
            </a:r>
            <a:r>
              <a:rPr lang="en-US" altLang="ko-KR" sz="4400" dirty="0" err="1" smtClean="0"/>
              <a:t>PolicyNet</a:t>
            </a:r>
            <a:r>
              <a:rPr lang="en-US" altLang="ko-KR" sz="4400" dirty="0" smtClean="0"/>
              <a:t> &amp; </a:t>
            </a:r>
            <a:r>
              <a:rPr lang="en-US" altLang="ko-KR" sz="4400" dirty="0" err="1" smtClean="0"/>
              <a:t>ValueNet</a:t>
            </a:r>
            <a:endParaRPr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 smtClean="0"/>
              <a:t>AlphaGo</a:t>
            </a:r>
            <a:r>
              <a:rPr lang="en-US" altLang="ko-KR" sz="2000" dirty="0" smtClean="0"/>
              <a:t> combines policy and value network in an MCTS algorithm: Asynchronous policy and value MCTS algorithm (APC-MCTS)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Selects actions by </a:t>
            </a:r>
            <a:r>
              <a:rPr lang="en-US" altLang="ko-KR" dirty="0" err="1" smtClean="0"/>
              <a:t>lookahead</a:t>
            </a:r>
            <a:r>
              <a:rPr lang="en-US" altLang="ko-KR" dirty="0" smtClean="0"/>
              <a:t> search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" y="2780928"/>
            <a:ext cx="8279986" cy="34517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339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02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Searching with </a:t>
            </a:r>
            <a:r>
              <a:rPr lang="en-US" altLang="ko-KR" sz="4400" dirty="0" smtClean="0"/>
              <a:t>APC-MCTS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altLang="ko-KR" sz="1800" dirty="0" smtClean="0"/>
                  <a:t>Each node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contains edges</a:t>
                </a:r>
                <a:br>
                  <a:rPr lang="en-US" altLang="ko-KR" sz="1800" dirty="0" smtClean="0"/>
                </a:b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for all legal actions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  <a:blipFill>
                <a:blip r:embed="rId2"/>
                <a:stretch>
                  <a:fillRect t="-5738" r="-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610356"/>
            <a:ext cx="1038225" cy="100965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160267" y="1600200"/>
            <a:ext cx="3921324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Simulation is done by Monte-Carlo</a:t>
            </a:r>
          </a:p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Traversing the (current) game tree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615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Searching with APC-MCTS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altLang="ko-KR" sz="1800" dirty="0" smtClean="0"/>
                  <a:t>Each node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contains edges</a:t>
                </a:r>
                <a:br>
                  <a:rPr lang="en-US" altLang="ko-KR" sz="1800" dirty="0" smtClean="0"/>
                </a:b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for all legal actions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  <a:blipFill>
                <a:blip r:embed="rId2"/>
                <a:stretch>
                  <a:fillRect t="-5738" r="-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160267" y="1600200"/>
            <a:ext cx="3921324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Simulation is done by Monte-Carlo</a:t>
            </a:r>
          </a:p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Traversing the (current) game tree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62" y="1196752"/>
            <a:ext cx="4538609" cy="4870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None/>
                </a:pPr>
                <a:r>
                  <a:rPr lang="en-US" altLang="ko-KR" sz="1800" dirty="0" smtClean="0"/>
                  <a:t>For each edge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 smtClean="0"/>
                  <a:t>contains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prior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visit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count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action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value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  <a:blipFill>
                <a:blip r:embed="rId4"/>
                <a:stretch>
                  <a:fillRect t="-2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itchFamily="34" charset="0"/>
                  <a:buNone/>
                </a:pPr>
                <a:r>
                  <a:rPr lang="en-US" altLang="ko-KR" sz="1800" dirty="0" smtClean="0"/>
                  <a:t>Current # </a:t>
                </a:r>
                <a:r>
                  <a:rPr lang="en-US" altLang="ko-KR" sz="1800" dirty="0" err="1" smtClean="0"/>
                  <a:t>itr</a:t>
                </a:r>
                <a:r>
                  <a:rPr lang="en-US" altLang="ko-KR" sz="18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  <a:blipFill>
                <a:blip r:embed="rId5"/>
                <a:stretch>
                  <a:fillRect t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08304" y="5373216"/>
                <a:ext cx="1378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𝐿𝑒𝑎𝑓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5373216"/>
                <a:ext cx="1378262" cy="276999"/>
              </a:xfrm>
              <a:prstGeom prst="rect">
                <a:avLst/>
              </a:prstGeom>
              <a:blipFill>
                <a:blip r:embed="rId6"/>
                <a:stretch>
                  <a:fillRect l="-5752" r="-885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94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Searching with APC-MCTS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altLang="ko-KR" sz="1800" dirty="0" smtClean="0"/>
                  <a:t>Each node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contains edges</a:t>
                </a:r>
                <a:br>
                  <a:rPr lang="en-US" altLang="ko-KR" sz="1800" dirty="0" smtClean="0"/>
                </a:b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for all legal actions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  <a:blipFill>
                <a:blip r:embed="rId2"/>
                <a:stretch>
                  <a:fillRect t="-5738" r="-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160267" y="1600200"/>
            <a:ext cx="3921324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Simulation is done by Monte-Carlo</a:t>
            </a:r>
          </a:p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Traversing the (current) game tree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14" y="1417263"/>
            <a:ext cx="3919387" cy="4206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None/>
                </a:pPr>
                <a:r>
                  <a:rPr lang="en-US" altLang="ko-KR" sz="1800" dirty="0" smtClean="0"/>
                  <a:t>For each edge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 smtClean="0"/>
                  <a:t>contains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prior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visit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count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action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value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  <a:blipFill>
                <a:blip r:embed="rId4"/>
                <a:stretch>
                  <a:fillRect t="-2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itchFamily="34" charset="0"/>
                  <a:buNone/>
                </a:pPr>
                <a:r>
                  <a:rPr lang="en-US" altLang="ko-KR" sz="1800" dirty="0" smtClean="0"/>
                  <a:t>Current # </a:t>
                </a:r>
                <a:r>
                  <a:rPr lang="en-US" altLang="ko-KR" sz="1800" dirty="0" err="1" smtClean="0"/>
                  <a:t>itr</a:t>
                </a:r>
                <a:r>
                  <a:rPr lang="en-US" altLang="ko-KR" sz="18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  <a:blipFill>
                <a:blip r:embed="rId5"/>
                <a:stretch>
                  <a:fillRect t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86401" y="4688084"/>
                <a:ext cx="1378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𝐿𝑒𝑎𝑓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401" y="4688084"/>
                <a:ext cx="1378262" cy="276999"/>
              </a:xfrm>
              <a:prstGeom prst="rect">
                <a:avLst/>
              </a:prstGeom>
              <a:blipFill>
                <a:blip r:embed="rId6"/>
                <a:stretch>
                  <a:fillRect l="-5752" r="-1327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5173" y="2853246"/>
                <a:ext cx="477888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altLang="ko-KR" sz="105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173" y="2853246"/>
                <a:ext cx="477888" cy="484748"/>
              </a:xfrm>
              <a:prstGeom prst="rect">
                <a:avLst/>
              </a:prstGeom>
              <a:blipFill>
                <a:blip r:embed="rId7"/>
                <a:stretch>
                  <a:fillRect l="-8974" r="-7692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60501" y="2346977"/>
                <a:ext cx="477888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altLang="ko-KR" sz="1050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2346977"/>
                <a:ext cx="477888" cy="484748"/>
              </a:xfrm>
              <a:prstGeom prst="rect">
                <a:avLst/>
              </a:prstGeom>
              <a:blipFill>
                <a:blip r:embed="rId8"/>
                <a:stretch>
                  <a:fillRect l="-8861" r="-632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085353" y="5470907"/>
                <a:ext cx="7338997" cy="8883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𝐒𝐞𝐥𝐞𝐜𝐭𝐢𝐨𝐧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Prior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probability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𝐒𝐋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𝐏𝐨𝐥𝐢𝐜𝐲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53" y="5470907"/>
                <a:ext cx="7338997" cy="888385"/>
              </a:xfrm>
              <a:prstGeom prst="rect">
                <a:avLst/>
              </a:prstGeom>
              <a:blipFill>
                <a:blip r:embed="rId9"/>
                <a:stretch>
                  <a:fillRect l="-249" b="-89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/>
          <p:nvPr/>
        </p:nvCxnSpPr>
        <p:spPr>
          <a:xfrm flipH="1">
            <a:off x="3563888" y="2573079"/>
            <a:ext cx="848624" cy="495881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643084" y="5638783"/>
            <a:ext cx="1793012" cy="280258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43084" y="5407951"/>
            <a:ext cx="3148775" cy="2308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900" dirty="0" smtClean="0"/>
              <a:t>Variation of UCT </a:t>
            </a:r>
            <a:r>
              <a:rPr lang="en-US" altLang="ko-KR" sz="900" dirty="0"/>
              <a:t>(</a:t>
            </a:r>
            <a:r>
              <a:rPr lang="en-US" altLang="ko-KR" sz="900" i="1" dirty="0"/>
              <a:t>Upper Confidence Bound</a:t>
            </a:r>
            <a:r>
              <a:rPr lang="en-US" altLang="ko-KR" sz="900" dirty="0"/>
              <a:t> 1 </a:t>
            </a:r>
            <a:r>
              <a:rPr lang="en-US" altLang="ko-KR" sz="900" i="1" dirty="0"/>
              <a:t>applied to trees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515407" y="3400950"/>
                <a:ext cx="5435847" cy="288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Why use SL policy rather than RL Policy?</a:t>
                </a:r>
              </a:p>
              <a:p>
                <a:r>
                  <a:rPr lang="en-US" altLang="ko-KR" dirty="0" smtClean="0"/>
                  <a:t>- “It is worth noting that the SL policy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r>
                  <a:rPr lang="en-US" altLang="ko-KR" dirty="0" smtClean="0"/>
                  <a:t>performed better in </a:t>
                </a:r>
                <a:r>
                  <a:rPr lang="en-US" altLang="ko-KR" dirty="0" err="1" smtClean="0"/>
                  <a:t>AlphaGo</a:t>
                </a:r>
                <a:r>
                  <a:rPr lang="en-US" altLang="ko-KR" dirty="0" smtClean="0"/>
                  <a:t> than the stronger RL</a:t>
                </a:r>
              </a:p>
              <a:p>
                <a:r>
                  <a:rPr lang="en-US" altLang="ko-KR" dirty="0" smtClean="0"/>
                  <a:t>policy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altLang="ko-KR" dirty="0" smtClean="0"/>
                  <a:t>, presumably because </a:t>
                </a:r>
              </a:p>
              <a:p>
                <a:r>
                  <a:rPr lang="en-US" altLang="ko-KR" b="1" dirty="0"/>
                  <a:t>H</a:t>
                </a:r>
                <a:r>
                  <a:rPr lang="en-US" altLang="ko-KR" b="1" dirty="0" smtClean="0"/>
                  <a:t>uman select a diverse beam of promising moves,</a:t>
                </a:r>
              </a:p>
              <a:p>
                <a:r>
                  <a:rPr lang="en-US" altLang="ko-KR" b="1" dirty="0" smtClean="0"/>
                  <a:t>Whereas RL optimizes for the single best move.</a:t>
                </a:r>
                <a:r>
                  <a:rPr lang="en-US" altLang="ko-KR" dirty="0" smtClean="0"/>
                  <a:t>”</a:t>
                </a:r>
              </a:p>
              <a:p>
                <a:endParaRPr lang="en-US" altLang="ko-KR" b="1" dirty="0"/>
              </a:p>
              <a:p>
                <a:r>
                  <a:rPr lang="en-US" altLang="ko-KR" dirty="0" smtClean="0"/>
                  <a:t>- But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from RL performed</a:t>
                </a:r>
              </a:p>
              <a:p>
                <a:r>
                  <a:rPr lang="en-US" altLang="ko-KR" dirty="0" smtClean="0"/>
                  <a:t>Better in </a:t>
                </a:r>
                <a:r>
                  <a:rPr lang="en-US" altLang="ko-KR" dirty="0" err="1" smtClean="0"/>
                  <a:t>AlphaGo</a:t>
                </a:r>
                <a:r>
                  <a:rPr lang="en-US" altLang="ko-KR" dirty="0" smtClean="0"/>
                  <a:t> than a 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 </a:t>
                </a:r>
                <a:endParaRPr lang="en-US" altLang="ko-KR" dirty="0"/>
              </a:p>
              <a:p>
                <a:r>
                  <a:rPr lang="en-US" altLang="ko-KR" dirty="0" smtClean="0"/>
                  <a:t>From the SL policy network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07" y="3400950"/>
                <a:ext cx="5435847" cy="2887009"/>
              </a:xfrm>
              <a:prstGeom prst="rect">
                <a:avLst/>
              </a:prstGeom>
              <a:blipFill>
                <a:blip r:embed="rId10"/>
                <a:stretch>
                  <a:fillRect l="-896" t="-1263" r="-112" b="-21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3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Searching with APC-MCTS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altLang="ko-KR" sz="1800" dirty="0" smtClean="0"/>
                  <a:t>Each node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contains edges</a:t>
                </a:r>
                <a:br>
                  <a:rPr lang="en-US" altLang="ko-KR" sz="1800" dirty="0" smtClean="0"/>
                </a:b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for all legal actions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  <a:blipFill>
                <a:blip r:embed="rId2"/>
                <a:stretch>
                  <a:fillRect t="-5738" r="-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160267" y="1600200"/>
            <a:ext cx="3921324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Simulation is done by Monte-Carlo</a:t>
            </a:r>
          </a:p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Traversing the (current) game tree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14" y="1417263"/>
            <a:ext cx="3919387" cy="4206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None/>
                </a:pPr>
                <a:r>
                  <a:rPr lang="en-US" altLang="ko-KR" sz="1800" dirty="0" smtClean="0"/>
                  <a:t>For each edge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 smtClean="0"/>
                  <a:t>contains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prior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visit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count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action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value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  <a:blipFill>
                <a:blip r:embed="rId4"/>
                <a:stretch>
                  <a:fillRect t="-2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itchFamily="34" charset="0"/>
                  <a:buNone/>
                </a:pPr>
                <a:r>
                  <a:rPr lang="en-US" altLang="ko-KR" sz="1800" dirty="0" smtClean="0"/>
                  <a:t>Current # </a:t>
                </a:r>
                <a:r>
                  <a:rPr lang="en-US" altLang="ko-KR" sz="1800" dirty="0" err="1" smtClean="0"/>
                  <a:t>itr</a:t>
                </a:r>
                <a:r>
                  <a:rPr lang="en-US" altLang="ko-KR" sz="18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  <a:blipFill>
                <a:blip r:embed="rId5"/>
                <a:stretch>
                  <a:fillRect t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86401" y="4688084"/>
                <a:ext cx="1378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𝐿𝑒𝑎𝑓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401" y="4688084"/>
                <a:ext cx="1378262" cy="276999"/>
              </a:xfrm>
              <a:prstGeom prst="rect">
                <a:avLst/>
              </a:prstGeom>
              <a:blipFill>
                <a:blip r:embed="rId6"/>
                <a:stretch>
                  <a:fillRect l="-5752" r="-1327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5173" y="2853246"/>
                <a:ext cx="477888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altLang="ko-KR" sz="105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173" y="2853246"/>
                <a:ext cx="477888" cy="484748"/>
              </a:xfrm>
              <a:prstGeom prst="rect">
                <a:avLst/>
              </a:prstGeom>
              <a:blipFill>
                <a:blip r:embed="rId7"/>
                <a:stretch>
                  <a:fillRect l="-8974" r="-7692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60501" y="2346977"/>
                <a:ext cx="477888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altLang="ko-KR" sz="1050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2346977"/>
                <a:ext cx="477888" cy="484748"/>
              </a:xfrm>
              <a:prstGeom prst="rect">
                <a:avLst/>
              </a:prstGeom>
              <a:blipFill>
                <a:blip r:embed="rId8"/>
                <a:stretch>
                  <a:fillRect l="-8861" r="-632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94531" y="5389844"/>
                <a:ext cx="4595682" cy="1113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𝐁𝐚𝐜𝐤𝐮𝐩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531" y="5389844"/>
                <a:ext cx="4595682" cy="11138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/>
          <p:nvPr/>
        </p:nvCxnSpPr>
        <p:spPr>
          <a:xfrm flipV="1">
            <a:off x="3636335" y="2531818"/>
            <a:ext cx="831843" cy="498461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58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Searching with APC-MCTS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altLang="ko-KR" sz="1800" dirty="0" smtClean="0"/>
                  <a:t>Each node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contains edges</a:t>
                </a:r>
                <a:br>
                  <a:rPr lang="en-US" altLang="ko-KR" sz="1800" dirty="0" smtClean="0"/>
                </a:b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for all legal actions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  <a:blipFill>
                <a:blip r:embed="rId2"/>
                <a:stretch>
                  <a:fillRect t="-5738" r="-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160267" y="1600200"/>
            <a:ext cx="3921324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Simulation is done by Monte-Carlo</a:t>
            </a:r>
          </a:p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Traversing the (current) game tree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14" y="1417263"/>
            <a:ext cx="3919387" cy="4206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None/>
                </a:pPr>
                <a:r>
                  <a:rPr lang="en-US" altLang="ko-KR" sz="1800" dirty="0" smtClean="0"/>
                  <a:t>For each edge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 smtClean="0"/>
                  <a:t>contains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prior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visit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count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action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value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  <a:blipFill>
                <a:blip r:embed="rId4"/>
                <a:stretch>
                  <a:fillRect t="-2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itchFamily="34" charset="0"/>
                  <a:buNone/>
                </a:pPr>
                <a:r>
                  <a:rPr lang="en-US" altLang="ko-KR" sz="1800" dirty="0" smtClean="0"/>
                  <a:t>Current # </a:t>
                </a:r>
                <a:r>
                  <a:rPr lang="en-US" altLang="ko-KR" sz="1800" dirty="0" err="1" smtClean="0"/>
                  <a:t>itr</a:t>
                </a:r>
                <a:r>
                  <a:rPr lang="en-US" altLang="ko-KR" sz="18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  <a:blipFill>
                <a:blip r:embed="rId5"/>
                <a:stretch>
                  <a:fillRect t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86401" y="4688084"/>
                <a:ext cx="1378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𝐿𝑒𝑎𝑓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401" y="4688084"/>
                <a:ext cx="1378262" cy="276999"/>
              </a:xfrm>
              <a:prstGeom prst="rect">
                <a:avLst/>
              </a:prstGeom>
              <a:blipFill>
                <a:blip r:embed="rId6"/>
                <a:stretch>
                  <a:fillRect l="-5752" r="-1327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5173" y="2853246"/>
                <a:ext cx="477888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altLang="ko-KR" sz="105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173" y="2853246"/>
                <a:ext cx="477888" cy="484748"/>
              </a:xfrm>
              <a:prstGeom prst="rect">
                <a:avLst/>
              </a:prstGeom>
              <a:blipFill>
                <a:blip r:embed="rId7"/>
                <a:stretch>
                  <a:fillRect l="-8974" r="-7692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60501" y="2346977"/>
                <a:ext cx="477888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altLang="ko-KR" sz="1050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01" y="2346977"/>
                <a:ext cx="477888" cy="484748"/>
              </a:xfrm>
              <a:prstGeom prst="rect">
                <a:avLst/>
              </a:prstGeom>
              <a:blipFill>
                <a:blip r:embed="rId8"/>
                <a:stretch>
                  <a:fillRect l="-8861" r="-632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085353" y="5470907"/>
                <a:ext cx="7338997" cy="8636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𝐒𝐞𝐥𝐞𝐜𝐭𝐢𝐨𝐧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Prior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probability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𝐒𝐋</m:t>
                      </m:r>
                      <m:r>
                        <a:rPr lang="en-US" altLang="ko-K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𝐏𝐨𝐥𝐢𝐜𝐲</m:t>
                      </m:r>
                      <m:r>
                        <a:rPr lang="en-US" altLang="ko-K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53" y="5470907"/>
                <a:ext cx="7338997" cy="863698"/>
              </a:xfrm>
              <a:prstGeom prst="rect">
                <a:avLst/>
              </a:prstGeom>
              <a:blipFill>
                <a:blip r:embed="rId9"/>
                <a:stretch>
                  <a:fillRect l="-249" b="-119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/>
          <p:nvPr/>
        </p:nvCxnSpPr>
        <p:spPr>
          <a:xfrm>
            <a:off x="4774019" y="2583712"/>
            <a:ext cx="797441" cy="489097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075" y="1600200"/>
            <a:ext cx="3914459" cy="38544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Searching with APC-MCTS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altLang="ko-KR" sz="1800" dirty="0" smtClean="0"/>
                  <a:t>Each node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contains edges</a:t>
                </a:r>
                <a:br>
                  <a:rPr lang="en-US" altLang="ko-KR" sz="1800" dirty="0" smtClean="0"/>
                </a:b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for all legal actions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  <a:blipFill>
                <a:blip r:embed="rId3"/>
                <a:stretch>
                  <a:fillRect t="-5738" r="-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160267" y="1600200"/>
            <a:ext cx="3921324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Simulation is done by Monte-Carlo</a:t>
            </a:r>
          </a:p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Traversing the (current) game tree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None/>
                </a:pPr>
                <a:r>
                  <a:rPr lang="en-US" altLang="ko-KR" sz="1800" dirty="0" smtClean="0"/>
                  <a:t>For each edge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 smtClean="0"/>
                  <a:t>contains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prior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visit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count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action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value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  <a:blipFill>
                <a:blip r:embed="rId4"/>
                <a:stretch>
                  <a:fillRect t="-2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itchFamily="34" charset="0"/>
                  <a:buNone/>
                </a:pPr>
                <a:r>
                  <a:rPr lang="en-US" altLang="ko-KR" sz="1800" dirty="0" smtClean="0"/>
                  <a:t>Current # </a:t>
                </a:r>
                <a:r>
                  <a:rPr lang="en-US" altLang="ko-KR" sz="1800" dirty="0" err="1" smtClean="0"/>
                  <a:t>itr</a:t>
                </a:r>
                <a:r>
                  <a:rPr lang="en-US" altLang="ko-KR" sz="18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  <a:blipFill>
                <a:blip r:embed="rId5"/>
                <a:stretch>
                  <a:fillRect t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87320" y="3938698"/>
                <a:ext cx="109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320" y="3938698"/>
                <a:ext cx="1092800" cy="276999"/>
              </a:xfrm>
              <a:prstGeom prst="rect">
                <a:avLst/>
              </a:prstGeom>
              <a:blipFill>
                <a:blip r:embed="rId6"/>
                <a:stretch>
                  <a:fillRect l="-7263" r="-4469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74435" y="2236532"/>
                <a:ext cx="477888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altLang="ko-KR" sz="105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435" y="2236532"/>
                <a:ext cx="477888" cy="484748"/>
              </a:xfrm>
              <a:prstGeom prst="rect">
                <a:avLst/>
              </a:prstGeom>
              <a:blipFill>
                <a:blip r:embed="rId7"/>
                <a:stretch>
                  <a:fillRect l="-8861" r="-6329" b="-113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98333" y="2293930"/>
                <a:ext cx="477888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  <m:oMath xmlns:m="http://schemas.openxmlformats.org/officeDocument/2006/math"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050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altLang="ko-KR" sz="1050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333" y="2293930"/>
                <a:ext cx="477888" cy="484748"/>
              </a:xfrm>
              <a:prstGeom prst="rect">
                <a:avLst/>
              </a:prstGeom>
              <a:blipFill>
                <a:blip r:embed="rId8"/>
                <a:stretch>
                  <a:fillRect l="-8861" r="-632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571507" y="5732342"/>
                <a:ext cx="60587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𝐄𝐱𝐩𝐚𝐧𝐬𝐢𝐨𝐧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𝑝𝑟𝑖𝑜𝑟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𝑃𝑜𝑙𝑖𝑐𝑦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507" y="5732342"/>
                <a:ext cx="6058774" cy="276999"/>
              </a:xfrm>
              <a:prstGeom prst="rect">
                <a:avLst/>
              </a:prstGeom>
              <a:blipFill>
                <a:blip r:embed="rId9"/>
                <a:stretch>
                  <a:fillRect l="-302" r="-302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/>
          <p:nvPr/>
        </p:nvCxnSpPr>
        <p:spPr>
          <a:xfrm>
            <a:off x="4721040" y="2263391"/>
            <a:ext cx="605872" cy="362851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4572001" y="3242930"/>
            <a:ext cx="616687" cy="382772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839553" y="4857410"/>
                <a:ext cx="128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𝑁𝐸𝑊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553" y="4857410"/>
                <a:ext cx="1281376" cy="276999"/>
              </a:xfrm>
              <a:prstGeom prst="rect">
                <a:avLst/>
              </a:prstGeom>
              <a:blipFill>
                <a:blip r:embed="rId10"/>
                <a:stretch>
                  <a:fillRect l="-4286" r="-3333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160159" y="3903285"/>
            <a:ext cx="302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When visit count &gt; threshold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190740" y="3853537"/>
            <a:ext cx="2997620" cy="497577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4087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75" y="2208269"/>
            <a:ext cx="4667271" cy="38257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Searching with APC-MCTS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altLang="ko-KR" sz="1800" dirty="0" smtClean="0"/>
                  <a:t>Each node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contains edges</a:t>
                </a:r>
                <a:br>
                  <a:rPr lang="en-US" altLang="ko-KR" sz="1800" dirty="0" smtClean="0"/>
                </a:b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for all legal actions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  <a:blipFill>
                <a:blip r:embed="rId3"/>
                <a:stretch>
                  <a:fillRect t="-5738" r="-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160267" y="1600200"/>
            <a:ext cx="3921324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Simulation is done by Monte-Carlo</a:t>
            </a:r>
          </a:p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Traversing the (current) game tree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None/>
                </a:pPr>
                <a:r>
                  <a:rPr lang="en-US" altLang="ko-KR" sz="1800" dirty="0" smtClean="0"/>
                  <a:t>For each edge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 smtClean="0"/>
                  <a:t>contains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prior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visit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count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action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value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  <a:blipFill>
                <a:blip r:embed="rId4"/>
                <a:stretch>
                  <a:fillRect t="-2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itchFamily="34" charset="0"/>
                  <a:buNone/>
                </a:pPr>
                <a:r>
                  <a:rPr lang="en-US" altLang="ko-KR" sz="1800" dirty="0" smtClean="0"/>
                  <a:t>Current # </a:t>
                </a:r>
                <a:r>
                  <a:rPr lang="en-US" altLang="ko-KR" sz="1800" dirty="0" err="1" smtClean="0"/>
                  <a:t>itr</a:t>
                </a:r>
                <a:r>
                  <a:rPr lang="en-US" altLang="ko-KR" sz="18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  <a:blipFill>
                <a:blip r:embed="rId5"/>
                <a:stretch>
                  <a:fillRect t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78211" y="4073356"/>
                <a:ext cx="109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211" y="4073356"/>
                <a:ext cx="1092800" cy="276999"/>
              </a:xfrm>
              <a:prstGeom prst="rect">
                <a:avLst/>
              </a:prstGeom>
              <a:blipFill>
                <a:blip r:embed="rId6"/>
                <a:stretch>
                  <a:fillRect l="-7263" r="-4469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25634" y="5947329"/>
                <a:ext cx="4184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𝐄𝐯𝐚𝐥𝐮𝐚𝐭𝐢𝐨𝐧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fast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rollout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result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en-US" altLang="ko-KR" b="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634" y="5947329"/>
                <a:ext cx="4184607" cy="553998"/>
              </a:xfrm>
              <a:prstGeom prst="rect">
                <a:avLst/>
              </a:prstGeom>
              <a:blipFill>
                <a:blip r:embed="rId7"/>
                <a:stretch>
                  <a:fillRect l="-437" b="-1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>
            <a:off x="5805377" y="4593265"/>
            <a:ext cx="0" cy="499730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11104" y="5465103"/>
                <a:ext cx="128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𝑁𝐸𝑊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104" y="5465103"/>
                <a:ext cx="1281376" cy="276999"/>
              </a:xfrm>
              <a:prstGeom prst="rect">
                <a:avLst/>
              </a:prstGeom>
              <a:blipFill>
                <a:blip r:embed="rId8"/>
                <a:stretch>
                  <a:fillRect l="-4286" r="-3333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6055711" y="4647868"/>
                <a:ext cx="2659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𝑓𝑎𝑠𝑡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𝑟𝑜𝑙𝑙𝑜𝑢𝑡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𝑝𝑜𝑙𝑖𝑐𝑦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711" y="4647868"/>
                <a:ext cx="2659831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5514729" y="3264648"/>
                <a:ext cx="1897955" cy="394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729" y="3264648"/>
                <a:ext cx="1897955" cy="39401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6226719" y="4013397"/>
                <a:ext cx="881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719" y="4013397"/>
                <a:ext cx="881652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6026308" y="5404895"/>
                <a:ext cx="773832" cy="369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r>
                  <a:rPr lang="en-US" altLang="ko-KR" dirty="0"/>
                  <a:t/>
                </a:r>
                <a:br>
                  <a:rPr lang="en-US" altLang="ko-KR" dirty="0"/>
                </a:br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308" y="5404895"/>
                <a:ext cx="773832" cy="369397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369188" y="5226417"/>
                <a:ext cx="370364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/>
                  <a:t>AlphaGo has the finest performance</a:t>
                </a:r>
              </a:p>
              <a:p>
                <a:r>
                  <a:rPr lang="en-US" altLang="ko-KR" dirty="0" smtClean="0"/>
                  <a:t>When setting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0.5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8" y="5226417"/>
                <a:ext cx="3703643" cy="646331"/>
              </a:xfrm>
              <a:prstGeom prst="rect">
                <a:avLst/>
              </a:prstGeom>
              <a:blipFill>
                <a:blip r:embed="rId13"/>
                <a:stretch>
                  <a:fillRect l="-1483" t="-5660" r="-988"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40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628982"/>
            <a:ext cx="3381619" cy="43507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Searching with APC-MCTS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altLang="ko-KR" sz="1800" dirty="0" smtClean="0"/>
                  <a:t>Each node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contains edges</a:t>
                </a:r>
                <a:br>
                  <a:rPr lang="en-US" altLang="ko-KR" sz="1800" dirty="0" smtClean="0"/>
                </a:b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for all legal actions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  <a:blipFill>
                <a:blip r:embed="rId3"/>
                <a:stretch>
                  <a:fillRect t="-5738" r="-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160267" y="1600200"/>
            <a:ext cx="3921324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Simulation is done by Monte-Carlo</a:t>
            </a:r>
          </a:p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Traversing the (current) game tree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None/>
                </a:pPr>
                <a:r>
                  <a:rPr lang="en-US" altLang="ko-KR" sz="1800" dirty="0" smtClean="0"/>
                  <a:t>For each edge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 smtClean="0"/>
                  <a:t>contains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prior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visit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count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action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value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78906"/>
                <a:ext cx="3610744" cy="1742182"/>
              </a:xfrm>
              <a:prstGeom prst="rect">
                <a:avLst/>
              </a:prstGeom>
              <a:blipFill>
                <a:blip r:embed="rId4"/>
                <a:stretch>
                  <a:fillRect t="-24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itchFamily="34" charset="0"/>
                  <a:buNone/>
                </a:pPr>
                <a:r>
                  <a:rPr lang="en-US" altLang="ko-KR" sz="1800" dirty="0" smtClean="0"/>
                  <a:t>Current # </a:t>
                </a:r>
                <a:r>
                  <a:rPr lang="en-US" altLang="ko-KR" sz="1800" dirty="0" err="1" smtClean="0"/>
                  <a:t>itr</a:t>
                </a:r>
                <a:r>
                  <a:rPr lang="en-US" altLang="ko-KR" sz="18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  <a:blipFill>
                <a:blip r:embed="rId5"/>
                <a:stretch>
                  <a:fillRect t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7747" y="3972183"/>
                <a:ext cx="3738267" cy="1113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𝐁𝐚𝐜𝐤𝐮𝐩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47" y="3972183"/>
                <a:ext cx="3738267" cy="1113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 flipH="1" flipV="1">
            <a:off x="4811931" y="4717741"/>
            <a:ext cx="754912" cy="457199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89635" y="5301208"/>
                <a:ext cx="128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𝑁𝐸𝑊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35" y="5301208"/>
                <a:ext cx="1281376" cy="276999"/>
              </a:xfrm>
              <a:prstGeom prst="rect">
                <a:avLst/>
              </a:prstGeom>
              <a:blipFill>
                <a:blip r:embed="rId7"/>
                <a:stretch>
                  <a:fillRect l="-4286" r="-3333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/>
          <p:cNvCxnSpPr/>
          <p:nvPr/>
        </p:nvCxnSpPr>
        <p:spPr>
          <a:xfrm flipV="1">
            <a:off x="4705606" y="3558792"/>
            <a:ext cx="723014" cy="414669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 flipV="1">
            <a:off x="4758769" y="2389210"/>
            <a:ext cx="786809" cy="446568"/>
          </a:xfrm>
          <a:prstGeom prst="straightConnector1">
            <a:avLst/>
          </a:prstGeom>
          <a:ln w="1016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8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Searching with APC-MCTS</a:t>
            </a:r>
            <a:endParaRPr lang="ko-KR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altLang="ko-KR" sz="1800" dirty="0" smtClean="0"/>
                  <a:t>Each node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contains edges</a:t>
                </a:r>
                <a:br>
                  <a:rPr lang="en-US" altLang="ko-KR" sz="1800" dirty="0" smtClean="0"/>
                </a:b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 smtClean="0"/>
                  <a:t> </a:t>
                </a:r>
                <a:r>
                  <a:rPr lang="en-US" altLang="ko-KR" sz="1800" dirty="0" smtClean="0"/>
                  <a:t>for all legal actions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610744" cy="748680"/>
              </a:xfrm>
              <a:blipFill>
                <a:blip r:embed="rId2"/>
                <a:stretch>
                  <a:fillRect t="-5738" r="-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160267" y="1600200"/>
            <a:ext cx="3921324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Simulation is done by Monte-Carlo</a:t>
            </a:r>
          </a:p>
          <a:p>
            <a:pPr marL="114300" indent="0">
              <a:buFont typeface="Arial" pitchFamily="34" charset="0"/>
              <a:buNone/>
            </a:pPr>
            <a:r>
              <a:rPr lang="en-US" altLang="ko-KR" sz="1800" dirty="0" smtClean="0"/>
              <a:t>Traversing the (current) game tree</a:t>
            </a:r>
            <a:endParaRPr lang="ko-KR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 txBox="1">
                <a:spLocks/>
              </p:cNvSpPr>
              <p:nvPr/>
            </p:nvSpPr>
            <p:spPr>
              <a:xfrm>
                <a:off x="457200" y="2478906"/>
                <a:ext cx="3394720" cy="1238126"/>
              </a:xfrm>
              <a:prstGeom prst="rect">
                <a:avLst/>
              </a:prstGeom>
              <a:solidFill>
                <a:srgbClr val="0070C0">
                  <a:alpha val="30000"/>
                </a:srgb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None/>
                </a:pPr>
                <a:r>
                  <a:rPr lang="en-US" altLang="ko-KR" sz="1800" dirty="0" smtClean="0"/>
                  <a:t>For each edge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 smtClean="0"/>
                  <a:t>contains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prior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probability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visit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count</m:t>
                      </m:r>
                    </m:oMath>
                  </m:oMathPara>
                </a14:m>
                <a:endParaRPr lang="en-US" altLang="ko-KR" sz="1800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action</m:t>
                      </m:r>
                      <m: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panose="02040503050406030204" pitchFamily="18" charset="0"/>
                        </a:rPr>
                        <m:t>value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78906"/>
                <a:ext cx="3394720" cy="1238126"/>
              </a:xfrm>
              <a:prstGeom prst="rect">
                <a:avLst/>
              </a:prstGeom>
              <a:blipFill>
                <a:blip r:embed="rId3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 txBox="1">
                <a:spLocks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1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1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1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1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1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>
                  <a:buFont typeface="Arial" pitchFamily="34" charset="0"/>
                  <a:buNone/>
                </a:pPr>
                <a:r>
                  <a:rPr lang="en-US" altLang="ko-KR" sz="1800" dirty="0" smtClean="0"/>
                  <a:t>Current # </a:t>
                </a:r>
                <a:r>
                  <a:rPr lang="en-US" altLang="ko-KR" sz="1800" dirty="0" err="1" smtClean="0"/>
                  <a:t>itr</a:t>
                </a:r>
                <a:r>
                  <a:rPr lang="en-US" altLang="ko-KR" sz="18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9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49" y="2478906"/>
                <a:ext cx="3921324" cy="748680"/>
              </a:xfrm>
              <a:prstGeom prst="rect">
                <a:avLst/>
              </a:prstGeom>
              <a:blipFill>
                <a:blip r:embed="rId4"/>
                <a:stretch>
                  <a:fillRect t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72" y="1484784"/>
            <a:ext cx="4034578" cy="4144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511" y="371703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Maintained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2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Searching with APC-MCTS</a:t>
            </a:r>
            <a:endParaRPr lang="ko-KR" altLang="en-US" sz="4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932" y="1600200"/>
            <a:ext cx="7988511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8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Game of Go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Considered to be the hardest classic board game</a:t>
                </a:r>
              </a:p>
              <a:p>
                <a:pPr lvl="1"/>
                <a:r>
                  <a:rPr lang="en-US" altLang="ko-KR" dirty="0" smtClean="0"/>
                  <a:t>With characteristics of</a:t>
                </a:r>
              </a:p>
              <a:p>
                <a:pPr lvl="2"/>
                <a:r>
                  <a:rPr lang="en-US" altLang="ko-KR" dirty="0" smtClean="0"/>
                  <a:t>Fully observable environment</a:t>
                </a:r>
              </a:p>
              <a:p>
                <a:pPr lvl="2"/>
                <a:r>
                  <a:rPr lang="en-US" altLang="ko-KR" dirty="0" smtClean="0"/>
                  <a:t>Perfect and simple model and rules</a:t>
                </a:r>
              </a:p>
              <a:p>
                <a:pPr marL="777240" lvl="2" indent="0">
                  <a:buNone/>
                </a:pPr>
                <a:endParaRPr lang="en-US" altLang="ko-KR" dirty="0"/>
              </a:p>
              <a:p>
                <a:r>
                  <a:rPr lang="en-US" altLang="ko-KR" dirty="0" smtClean="0"/>
                  <a:t>But Go has been a hard task for computers to play</a:t>
                </a:r>
              </a:p>
              <a:p>
                <a:pPr lvl="1"/>
                <a:r>
                  <a:rPr lang="en-US" altLang="ko-KR" b="1" dirty="0" smtClean="0"/>
                  <a:t>Brute-force tree algorithm cannot be applied</a:t>
                </a:r>
              </a:p>
              <a:p>
                <a:pPr lvl="2"/>
                <a:r>
                  <a:rPr lang="en-US" altLang="ko-KR" dirty="0" smtClean="0"/>
                  <a:t>With game tree complexity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170</m:t>
                        </m:r>
                      </m:sup>
                    </m:sSup>
                  </m:oMath>
                </a14:m>
                <a:endParaRPr lang="en-US" altLang="ko-KR" b="0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 smtClean="0"/>
                  <a:t>Breadth of the search (how many actions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 smtClean="0"/>
                  <a:t> in a given 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b="0" dirty="0" smtClean="0"/>
                  <a:t>, ~250 in Go)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 smtClean="0"/>
                  <a:t> Depth of the search (how many future states considered, ~150 in Go)</a:t>
                </a:r>
              </a:p>
              <a:p>
                <a:pPr lvl="2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704" y="2132856"/>
            <a:ext cx="1013682" cy="10081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906407" y="3115384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Capture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2132856"/>
            <a:ext cx="1005350" cy="10081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314809" y="3115383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Territory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5157192"/>
            <a:ext cx="3353328" cy="12753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76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78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Tournament Evaluation of </a:t>
            </a:r>
            <a:r>
              <a:rPr lang="en-US" altLang="ko-KR" dirty="0" err="1" smtClean="0"/>
              <a:t>AlphaGo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3419"/>
            <a:ext cx="8435975" cy="421798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42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Seoul </a:t>
            </a:r>
            <a:r>
              <a:rPr lang="en-US" altLang="ko-KR" dirty="0" err="1" smtClean="0"/>
              <a:t>AlphaGo</a:t>
            </a:r>
            <a:r>
              <a:rPr lang="en-US" altLang="ko-KR" dirty="0" smtClean="0"/>
              <a:t>: vs. Lee </a:t>
            </a:r>
            <a:r>
              <a:rPr lang="en-US" altLang="ko-KR" dirty="0" err="1" smtClean="0"/>
              <a:t>Sedol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20161"/>
            <a:ext cx="1894904" cy="18949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408393"/>
            <a:ext cx="1894904" cy="9049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123" y="2320161"/>
            <a:ext cx="1878569" cy="18949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123" y="4408393"/>
            <a:ext cx="1878569" cy="9123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834" y="2310659"/>
            <a:ext cx="1907689" cy="19044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9104" y="4408393"/>
            <a:ext cx="1876299" cy="8954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665" y="2320494"/>
            <a:ext cx="1894571" cy="18945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2665" y="4408833"/>
            <a:ext cx="1894571" cy="9170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6654" y="193742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Game #1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709610" y="-8965"/>
            <a:ext cx="74927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David Silver, IJCAI </a:t>
            </a:r>
            <a:r>
              <a:rPr lang="en-US" altLang="ko-KR" sz="1100" dirty="0"/>
              <a:t>2016 Invited Talk: </a:t>
            </a:r>
            <a:r>
              <a:rPr lang="en-US" altLang="ko-KR" sz="1100" dirty="0" err="1" smtClean="0"/>
              <a:t>AlphaGo</a:t>
            </a:r>
            <a:r>
              <a:rPr lang="en-US" altLang="ko-KR" sz="1100" dirty="0" smtClean="0"/>
              <a:t>. Available at</a:t>
            </a:r>
            <a:r>
              <a:rPr lang="en-US" altLang="ko-KR" sz="1100" dirty="0"/>
              <a:t>: http://www0.cs.ucl.ac.uk/staff/d.silver/web/Resources.html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7047592" y="193657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Game #5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38320" y="193266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Game #3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37049" y="193266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Game #2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5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Seoul </a:t>
            </a:r>
            <a:r>
              <a:rPr lang="en-US" altLang="ko-KR" dirty="0" err="1"/>
              <a:t>AlphaGo</a:t>
            </a:r>
            <a:r>
              <a:rPr lang="en-US" altLang="ko-KR" dirty="0"/>
              <a:t>: vs. Lee </a:t>
            </a:r>
            <a:r>
              <a:rPr lang="en-US" altLang="ko-KR" dirty="0" err="1"/>
              <a:t>Sedol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3036207" cy="3025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958970"/>
            <a:ext cx="3036207" cy="14974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47" y="1849115"/>
            <a:ext cx="4019813" cy="4607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5337" y="1431224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Game #4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17668" y="6048473"/>
            <a:ext cx="1231449" cy="17091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67047" y="6057438"/>
            <a:ext cx="1125233" cy="161945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ko-KR" altLang="en-US" sz="2400" b="1" dirty="0">
              <a:solidFill>
                <a:srgbClr val="2F2B2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81991" y="3267691"/>
            <a:ext cx="999174" cy="16130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70076" y="3429001"/>
            <a:ext cx="1210035" cy="14401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31886" y="5328103"/>
            <a:ext cx="144016" cy="144016"/>
          </a:xfrm>
          <a:prstGeom prst="ellipse">
            <a:avLst/>
          </a:prstGeom>
          <a:noFill/>
          <a:ln>
            <a:solidFill>
              <a:srgbClr val="B2D4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348427" y="5399819"/>
            <a:ext cx="144016" cy="1440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5" idx="7"/>
            <a:endCxn id="10" idx="0"/>
          </p:cNvCxnSpPr>
          <p:nvPr/>
        </p:nvCxnSpPr>
        <p:spPr>
          <a:xfrm rot="16200000" flipH="1">
            <a:off x="3494462" y="4209542"/>
            <a:ext cx="699279" cy="2978582"/>
          </a:xfrm>
          <a:prstGeom prst="bentConnector3">
            <a:avLst>
              <a:gd name="adj1" fmla="val 389"/>
            </a:avLst>
          </a:prstGeom>
          <a:ln>
            <a:solidFill>
              <a:srgbClr val="B2D4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6" idx="6"/>
            <a:endCxn id="11" idx="0"/>
          </p:cNvCxnSpPr>
          <p:nvPr/>
        </p:nvCxnSpPr>
        <p:spPr>
          <a:xfrm>
            <a:off x="2492443" y="5471827"/>
            <a:ext cx="4037221" cy="585611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3789430" y="5975258"/>
            <a:ext cx="144016" cy="144016"/>
          </a:xfrm>
          <a:prstGeom prst="ellipse">
            <a:avLst/>
          </a:prstGeom>
          <a:noFill/>
          <a:ln>
            <a:solidFill>
              <a:srgbClr val="FF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endCxn id="13" idx="1"/>
          </p:cNvCxnSpPr>
          <p:nvPr/>
        </p:nvCxnSpPr>
        <p:spPr>
          <a:xfrm rot="5400000" flipH="1" flipV="1">
            <a:off x="3005236" y="4610418"/>
            <a:ext cx="2474249" cy="255432"/>
          </a:xfrm>
          <a:prstGeom prst="bentConnector2">
            <a:avLst/>
          </a:prstGeom>
          <a:ln>
            <a:solidFill>
              <a:srgbClr val="FFEC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discussion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5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Discussion mentioned in the paper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AlphaGo</a:t>
            </a:r>
            <a:r>
              <a:rPr lang="en-US" altLang="ko-KR" dirty="0"/>
              <a:t> </a:t>
            </a:r>
            <a:r>
              <a:rPr lang="en-US" altLang="ko-KR" dirty="0" smtClean="0"/>
              <a:t>is a</a:t>
            </a:r>
          </a:p>
          <a:p>
            <a:pPr lvl="1"/>
            <a:r>
              <a:rPr lang="en-US" altLang="ko-KR" dirty="0" smtClean="0"/>
              <a:t>Go program based on a combination of </a:t>
            </a:r>
          </a:p>
          <a:p>
            <a:pPr lvl="2"/>
            <a:r>
              <a:rPr lang="en-US" altLang="ko-KR" dirty="0" smtClean="0"/>
              <a:t>Deep neural networks and tree search</a:t>
            </a:r>
          </a:p>
          <a:p>
            <a:pPr lvl="3"/>
            <a:r>
              <a:rPr lang="en-US" altLang="ko-KR" dirty="0" smtClean="0"/>
              <a:t>Plays at the level of the strongest human players</a:t>
            </a:r>
          </a:p>
          <a:p>
            <a:pPr lvl="3"/>
            <a:r>
              <a:rPr lang="en-US" altLang="ko-KR" dirty="0" smtClean="0"/>
              <a:t>Achieving one of artificial intelligence’s “Great Challenges”</a:t>
            </a:r>
          </a:p>
          <a:p>
            <a:pPr lvl="1"/>
            <a:r>
              <a:rPr lang="en-US" altLang="ko-KR" dirty="0" smtClean="0"/>
              <a:t>Unlike Deep Blue with handcrafted evaluation function</a:t>
            </a:r>
          </a:p>
          <a:p>
            <a:pPr lvl="2"/>
            <a:r>
              <a:rPr lang="en-US" altLang="ko-KR" dirty="0" smtClean="0"/>
              <a:t>Trained directly from gameplay purely through general-purpose supervised and reinforcement learning methods</a:t>
            </a:r>
            <a:endParaRPr lang="en-US" altLang="ko-KR" dirty="0"/>
          </a:p>
          <a:p>
            <a:r>
              <a:rPr lang="en-US" altLang="ko-KR" dirty="0" smtClean="0"/>
              <a:t>Authors developed</a:t>
            </a:r>
          </a:p>
          <a:p>
            <a:pPr lvl="1"/>
            <a:r>
              <a:rPr lang="en-US" altLang="ko-KR" dirty="0" smtClean="0"/>
              <a:t>For the first time</a:t>
            </a:r>
          </a:p>
          <a:p>
            <a:pPr lvl="2"/>
            <a:r>
              <a:rPr lang="en-US" altLang="ko-KR" dirty="0" smtClean="0"/>
              <a:t>Effective move selection and position evaluation function for Go</a:t>
            </a:r>
          </a:p>
          <a:p>
            <a:pPr lvl="3"/>
            <a:r>
              <a:rPr lang="en-US" altLang="ko-KR" dirty="0" smtClean="0"/>
              <a:t>Based on deep neural networks and trained by a novel combination of SL and RL</a:t>
            </a:r>
          </a:p>
          <a:p>
            <a:pPr lvl="1"/>
            <a:r>
              <a:rPr lang="en-US" altLang="ko-KR" dirty="0" smtClean="0"/>
              <a:t>New search algorithm that successfully combines</a:t>
            </a:r>
          </a:p>
          <a:p>
            <a:pPr lvl="2"/>
            <a:r>
              <a:rPr lang="en-US" altLang="ko-KR" dirty="0" smtClean="0"/>
              <a:t>Neural network evaluation with Monte Carlo rollouts</a:t>
            </a:r>
          </a:p>
          <a:p>
            <a:pPr lvl="2"/>
            <a:r>
              <a:rPr lang="en-US" altLang="ko-KR" dirty="0" smtClean="0"/>
              <a:t>As a high-performance tree search engine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19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Backup slides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2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Input Features for Rollout Policy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6768752" cy="3276009"/>
          </a:xfrm>
          <a:prstGeom prst="rect">
            <a:avLst/>
          </a:prstGeom>
        </p:spPr>
      </p:pic>
      <p:sp>
        <p:nvSpPr>
          <p:cNvPr id="7" name="오른쪽 화살표 6">
            <a:hlinkClick r:id="rId3" action="ppaction://hlinksldjump"/>
          </p:cNvPr>
          <p:cNvSpPr/>
          <p:nvPr/>
        </p:nvSpPr>
        <p:spPr>
          <a:xfrm>
            <a:off x="7645444" y="5581481"/>
            <a:ext cx="28803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approach Go with computers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‘Go’ Problem Setting in artificial intelligence domain</a:t>
                </a:r>
              </a:p>
              <a:p>
                <a:pPr lvl="1"/>
                <a:r>
                  <a:rPr lang="en-US" altLang="ko-KR" dirty="0" smtClean="0"/>
                  <a:t>Go, as a game of perfect information, can be defined as alternating Markov </a:t>
                </a:r>
                <a:r>
                  <a:rPr lang="en-US" altLang="ko-KR" dirty="0" smtClean="0"/>
                  <a:t>games.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State space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altLang="ko-KR" dirty="0" smtClean="0"/>
                  <a:t>: includes an indication of the current player to play</a:t>
                </a:r>
              </a:p>
              <a:p>
                <a:pPr lvl="2"/>
                <a:r>
                  <a:rPr lang="en-US" altLang="ko-KR" dirty="0" smtClean="0"/>
                  <a:t>Action space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: legal actions in any given 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State transition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: successor state after selecting action a in state s and random input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(i.e. dice)</a:t>
                </a:r>
              </a:p>
              <a:p>
                <a:pPr lvl="2"/>
                <a:r>
                  <a:rPr lang="en-US" altLang="ko-KR" dirty="0" smtClean="0"/>
                  <a:t>Reward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 smtClean="0"/>
                  <a:t>: reward received by player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 smtClean="0"/>
                  <a:t> in state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Especially in problem definition of </a:t>
                </a:r>
                <a:r>
                  <a:rPr lang="en-US" altLang="ko-KR" dirty="0" err="1" smtClean="0"/>
                  <a:t>AlphaGo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As a two player zero-sum game: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3"/>
                <a:r>
                  <a:rPr lang="en-US" altLang="ko-KR" dirty="0" smtClean="0"/>
                  <a:t>Zero reward </a:t>
                </a:r>
                <a:r>
                  <a:rPr lang="en-US" altLang="ko-KR" b="1" dirty="0" smtClean="0"/>
                  <a:t>expect for</a:t>
                </a:r>
                <a:r>
                  <a:rPr lang="en-US" altLang="ko-KR" dirty="0" smtClean="0"/>
                  <a:t> a terminal time step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b="0" dirty="0" smtClean="0"/>
                  <a:t>Outcome of the game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 smtClean="0"/>
                  <a:t>: terminal reward at the end of the game</a:t>
                </a:r>
              </a:p>
              <a:p>
                <a:pPr lvl="2"/>
                <a:r>
                  <a:rPr lang="en-US" altLang="ko-KR" dirty="0" smtClean="0"/>
                  <a:t>Deterministic state transition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2"/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27589" y="-5492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 smtClean="0"/>
              <a:t>*Littman</a:t>
            </a:r>
            <a:r>
              <a:rPr lang="en-US" altLang="ko-KR" sz="900" dirty="0"/>
              <a:t>, M. L. (1994). Markov games as a framework for multi-agent reinforcement learning. </a:t>
            </a:r>
            <a:endParaRPr lang="en-US" altLang="ko-KR" sz="900" dirty="0" smtClean="0"/>
          </a:p>
          <a:p>
            <a:pPr algn="r"/>
            <a:r>
              <a:rPr lang="en-US" altLang="ko-KR" sz="900" dirty="0" smtClean="0"/>
              <a:t>In </a:t>
            </a:r>
            <a:r>
              <a:rPr lang="en-US" altLang="ko-KR" sz="900" i="1" dirty="0"/>
              <a:t>Proceedings of the eleventh international conference on machine learning</a:t>
            </a:r>
            <a:r>
              <a:rPr lang="en-US" altLang="ko-KR" sz="900" dirty="0"/>
              <a:t> (Vol. 157, pp. 157-163</a:t>
            </a:r>
            <a:r>
              <a:rPr lang="en-US" altLang="ko-KR" sz="900" dirty="0" smtClean="0"/>
              <a:t>).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22290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 approach Go with </a:t>
            </a:r>
            <a:r>
              <a:rPr lang="en-US" altLang="ko-KR" dirty="0" smtClean="0"/>
              <a:t>computers </a:t>
            </a:r>
            <a:r>
              <a:rPr lang="en-US" altLang="ko-KR" sz="3200" dirty="0" smtClean="0"/>
              <a:t>(Cont.)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‘Go</a:t>
                </a:r>
                <a:r>
                  <a:rPr lang="en-US" altLang="ko-KR" dirty="0"/>
                  <a:t>’ Problem Setting in </a:t>
                </a:r>
                <a:r>
                  <a:rPr lang="en-US" altLang="ko-KR" dirty="0" err="1"/>
                  <a:t>AlphaGo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Policy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probability distribution over legal action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 smtClean="0"/>
                  <a:t>Value function: expected outcome of a game if all actions for both players are selected according to policy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sz="1000" dirty="0" smtClean="0"/>
              </a:p>
              <a:p>
                <a:pPr lvl="1"/>
                <a:r>
                  <a:rPr lang="en-US" altLang="ko-KR" dirty="0" smtClean="0"/>
                  <a:t>Zero-sum game has unique optimal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: </a:t>
                </a:r>
                <a:r>
                  <a:rPr lang="en-US" altLang="ko-KR" sz="1800" dirty="0" smtClean="0"/>
                  <a:t>determines the outcome from state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800" dirty="0" smtClean="0"/>
                  <a:t> following perfect play by both players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15815" y="3167602"/>
                <a:ext cx="3355606" cy="3539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ko-KR" sz="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~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ko-KR" b="0" dirty="0" smtClean="0"/>
              </a:p>
              <a:p>
                <a:endParaRPr lang="ko-KR" altLang="en-US" sz="3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5" y="3167602"/>
                <a:ext cx="3355606" cy="353943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42611" y="4365104"/>
                <a:ext cx="4102013" cy="87331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ko-KR" sz="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dirty="0" smtClean="0"/>
              </a:p>
              <a:p>
                <a:endParaRPr lang="ko-KR" altLang="en-US" sz="5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611" y="4365104"/>
                <a:ext cx="4102013" cy="873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3589336" y="4751973"/>
            <a:ext cx="838647" cy="216894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2"/>
            <a:endCxn id="21" idx="0"/>
          </p:cNvCxnSpPr>
          <p:nvPr/>
        </p:nvCxnSpPr>
        <p:spPr>
          <a:xfrm flipH="1">
            <a:off x="2833905" y="4968867"/>
            <a:ext cx="1174755" cy="359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520792" y="4734022"/>
            <a:ext cx="677976" cy="261847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64845" y="5327884"/>
                <a:ext cx="3436518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New 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player#2 would face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45" y="5327884"/>
                <a:ext cx="3436518" cy="369332"/>
              </a:xfrm>
              <a:prstGeom prst="rect">
                <a:avLst/>
              </a:prstGeom>
              <a:blipFill>
                <a:blip r:embed="rId5"/>
                <a:stretch>
                  <a:fillRect l="-1413" t="-9375" r="-707" b="-1875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71600" y="5327884"/>
                <a:ext cx="3724609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Maximize player#2’s value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327884"/>
                <a:ext cx="3724609" cy="369332"/>
              </a:xfrm>
              <a:prstGeom prst="rect">
                <a:avLst/>
              </a:prstGeom>
              <a:blipFill>
                <a:blip r:embed="rId6"/>
                <a:stretch>
                  <a:fillRect l="-1140" t="-9375" r="-163" b="-1875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/>
          <p:cNvCxnSpPr>
            <a:stCxn id="14" idx="2"/>
            <a:endCxn id="17" idx="0"/>
          </p:cNvCxnSpPr>
          <p:nvPr/>
        </p:nvCxnSpPr>
        <p:spPr>
          <a:xfrm>
            <a:off x="4859780" y="4995869"/>
            <a:ext cx="1623324" cy="3320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4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MCTS as one of Early approaches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Monte Carlo Tree Search (MCTS)</a:t>
            </a:r>
          </a:p>
          <a:p>
            <a:pPr lvl="1"/>
            <a:r>
              <a:rPr lang="en-US" altLang="ko-KR" dirty="0" smtClean="0"/>
              <a:t>Heuristic search algorithm for decision processes</a:t>
            </a:r>
          </a:p>
          <a:p>
            <a:pPr lvl="2"/>
            <a:r>
              <a:rPr lang="en-US" altLang="ko-KR" dirty="0"/>
              <a:t>Estimates the optimal value of interior nodes by a double </a:t>
            </a:r>
            <a:r>
              <a:rPr lang="en-US" altLang="ko-KR" dirty="0" smtClean="0"/>
              <a:t>approximation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Focuses on the analysis of </a:t>
            </a:r>
            <a:r>
              <a:rPr lang="en-US" altLang="ko-KR" b="1" dirty="0" smtClean="0"/>
              <a:t>most promising moves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10497" y="84721"/>
                <a:ext cx="2517590" cy="35394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ko-KR" sz="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~ 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endParaRPr lang="en-US" altLang="ko-KR" sz="1400" b="0" dirty="0" smtClean="0"/>
              </a:p>
              <a:p>
                <a:endParaRPr lang="ko-KR" altLang="en-US" sz="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497" y="84721"/>
                <a:ext cx="2517590" cy="3539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0152" y="90795"/>
                <a:ext cx="3140463" cy="50116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ko-KR" sz="300" b="0" i="1" baseline="-250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1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en-US" altLang="ko-KR" sz="11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1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ko-KR" sz="11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1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ko-KR" sz="11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11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1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11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100" dirty="0" smtClean="0"/>
              </a:p>
              <a:p>
                <a:endParaRPr lang="ko-KR" altLang="en-US" sz="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90795"/>
                <a:ext cx="3140463" cy="501163"/>
              </a:xfrm>
              <a:prstGeom prst="rect">
                <a:avLst/>
              </a:prstGeom>
              <a:blipFill>
                <a:blip r:embed="rId4"/>
                <a:stretch>
                  <a:fillRect t="-187356" b="-26896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59632" y="2852936"/>
                <a:ext cx="3355606" cy="37920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3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3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852936"/>
                <a:ext cx="3355606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788024" y="2805551"/>
                <a:ext cx="3355606" cy="4739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ko-KR" sz="3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3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805551"/>
                <a:ext cx="3355606" cy="4739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b/b3/MCTS_%28English%29.svg/808px-MCTS_%28English%29.sv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3" b="-7965"/>
          <a:stretch/>
        </p:blipFill>
        <p:spPr bwMode="auto">
          <a:xfrm>
            <a:off x="1318985" y="4144895"/>
            <a:ext cx="6660465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043608" y="3763392"/>
            <a:ext cx="7344816" cy="2759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548227" y="3811227"/>
            <a:ext cx="941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Selection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10497" y="3799662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Expansion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76056" y="3811227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Simulation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573442" y="3811227"/>
            <a:ext cx="1602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Backpropagation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106485" y="5739377"/>
            <a:ext cx="183095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Start from root node </a:t>
            </a:r>
            <a:r>
              <a:rPr lang="en-US" altLang="ko-KR" sz="1050" i="1" dirty="0" smtClean="0"/>
              <a:t>R,</a:t>
            </a:r>
          </a:p>
          <a:p>
            <a:r>
              <a:rPr lang="en-US" altLang="ko-KR" sz="1050" dirty="0" smtClean="0"/>
              <a:t>select successive child nodes</a:t>
            </a:r>
          </a:p>
          <a:p>
            <a:r>
              <a:rPr lang="en-US" altLang="ko-KR" sz="1050" dirty="0" smtClean="0"/>
              <a:t>down to a leaf node </a:t>
            </a:r>
            <a:r>
              <a:rPr lang="en-US" altLang="ko-KR" sz="1050" i="1" dirty="0" smtClean="0"/>
              <a:t>L</a:t>
            </a:r>
            <a:endParaRPr lang="ko-KR" altLang="en-US" sz="1050" i="1" dirty="0"/>
          </a:p>
        </p:txBody>
      </p:sp>
      <p:sp>
        <p:nvSpPr>
          <p:cNvPr id="29" name="직사각형 28"/>
          <p:cNvSpPr/>
          <p:nvPr/>
        </p:nvSpPr>
        <p:spPr>
          <a:xfrm>
            <a:off x="1100003" y="6245054"/>
            <a:ext cx="19768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 smtClean="0">
                <a:solidFill>
                  <a:srgbClr val="2F2B20"/>
                </a:solidFill>
              </a:rPr>
              <a:t>*Selection rule is the essence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93435" y="5895622"/>
            <a:ext cx="19912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If node </a:t>
            </a:r>
            <a:r>
              <a:rPr lang="en-US" altLang="ko-KR" sz="1050" i="1" dirty="0" smtClean="0"/>
              <a:t>L </a:t>
            </a:r>
            <a:r>
              <a:rPr lang="en-US" altLang="ko-KR" sz="1050" dirty="0" smtClean="0"/>
              <a:t>is not a terminal</a:t>
            </a:r>
            <a:r>
              <a:rPr lang="ko-KR" altLang="en-US" sz="1050" i="1" dirty="0" smtClean="0"/>
              <a:t> </a:t>
            </a:r>
            <a:r>
              <a:rPr lang="en-US" altLang="ko-KR" sz="1050" dirty="0" smtClean="0"/>
              <a:t>node,</a:t>
            </a:r>
          </a:p>
          <a:p>
            <a:r>
              <a:rPr lang="en-US" altLang="ko-KR" sz="1050" dirty="0" smtClean="0"/>
              <a:t>create one or more child node </a:t>
            </a:r>
            <a:r>
              <a:rPr lang="en-US" altLang="ko-KR" sz="1050" i="1" dirty="0" smtClean="0"/>
              <a:t>C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88633" y="6217221"/>
            <a:ext cx="1378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Play out from node </a:t>
            </a:r>
            <a:r>
              <a:rPr lang="en-US" altLang="ko-KR" sz="1050" i="1" dirty="0" smtClean="0"/>
              <a:t>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02635" y="5901655"/>
            <a:ext cx="18521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Use the playout from node C</a:t>
            </a:r>
          </a:p>
          <a:p>
            <a:r>
              <a:rPr lang="en-US" altLang="ko-KR" sz="1050" dirty="0" smtClean="0"/>
              <a:t>update information along with the path</a:t>
            </a:r>
            <a:endParaRPr lang="en-US" altLang="ko-KR" sz="1050" i="1" dirty="0" smtClean="0"/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1647292" y="4403865"/>
            <a:ext cx="548444" cy="23751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1613322" y="4801259"/>
            <a:ext cx="72008" cy="1704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750988" y="5144291"/>
            <a:ext cx="72008" cy="1704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619500" y="5498306"/>
            <a:ext cx="3696" cy="1756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7131050" y="5467350"/>
            <a:ext cx="12700" cy="1714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 flipV="1">
            <a:off x="7004050" y="5111750"/>
            <a:ext cx="101600" cy="1968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 flipV="1">
            <a:off x="6876256" y="4788084"/>
            <a:ext cx="70644" cy="1712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V="1">
            <a:off x="6940550" y="4394200"/>
            <a:ext cx="527050" cy="2413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858917" y="3454383"/>
            <a:ext cx="222169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# of won / played playouts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578085" y="5500166"/>
                <a:ext cx="1079539" cy="30777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altLang="ko-KR" sz="9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</a:rPr>
                        <m:t>𝑣𝑖𝑠𝑖𝑡</m:t>
                      </m:r>
                    </m:oMath>
                    <m:oMath xmlns:m="http://schemas.openxmlformats.org/officeDocument/2006/math">
                      <m:r>
                        <a:rPr lang="en-US" altLang="ko-KR" sz="9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ko-KR" sz="900" b="0" i="1" smtClean="0">
                          <a:latin typeface="Cambria Math" panose="02040503050406030204" pitchFamily="18" charset="0"/>
                        </a:rPr>
                        <m:t>𝑇h𝑟𝑒𝑠h𝑜𝑙𝑑</m:t>
                      </m:r>
                    </m:oMath>
                    <m:oMath xmlns:m="http://schemas.openxmlformats.org/officeDocument/2006/math">
                      <m:r>
                        <a:rPr lang="en-US" altLang="ko-KR" sz="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85" y="5500166"/>
                <a:ext cx="107953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5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as one of Early approaches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essence of MCTS approach is</a:t>
            </a:r>
          </a:p>
          <a:p>
            <a:pPr lvl="1"/>
            <a:r>
              <a:rPr lang="en-US" altLang="ko-KR" dirty="0" smtClean="0"/>
              <a:t>How to narrow the breadth of search tree to high-probability moves </a:t>
            </a:r>
            <a:r>
              <a:rPr lang="en-US" altLang="ko-KR" b="1" dirty="0" smtClean="0"/>
              <a:t>well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r>
              <a:rPr lang="en-US" altLang="ko-KR" dirty="0" smtClean="0"/>
              <a:t>Before </a:t>
            </a:r>
            <a:r>
              <a:rPr lang="en-US" altLang="ko-KR" dirty="0" err="1" smtClean="0"/>
              <a:t>AlphaGo</a:t>
            </a:r>
            <a:r>
              <a:rPr lang="en-US" altLang="ko-KR" dirty="0" smtClean="0"/>
              <a:t>, the strongest Go programs are based on policies that trained to predict human expert moves.</a:t>
            </a:r>
          </a:p>
          <a:p>
            <a:pPr lvl="2"/>
            <a:r>
              <a:rPr lang="en-US" altLang="ko-KR" dirty="0" smtClean="0"/>
              <a:t>To narrow the search to a beam of high-probability actions</a:t>
            </a:r>
          </a:p>
          <a:p>
            <a:pPr lvl="2"/>
            <a:r>
              <a:rPr lang="en-US" altLang="ko-KR" dirty="0" smtClean="0"/>
              <a:t>To sample actions during rollouts</a:t>
            </a:r>
          </a:p>
          <a:p>
            <a:pPr lvl="1"/>
            <a:r>
              <a:rPr lang="en-US" altLang="ko-KR" dirty="0" smtClean="0"/>
              <a:t>Has been limited to shallow policies based on linear combination of input features.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13" y="2703587"/>
            <a:ext cx="2952328" cy="1337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44280" y="2766070"/>
                <a:ext cx="1976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280" y="2766070"/>
                <a:ext cx="197682" cy="215444"/>
              </a:xfrm>
              <a:prstGeom prst="rect">
                <a:avLst/>
              </a:prstGeom>
              <a:blipFill>
                <a:blip r:embed="rId3"/>
                <a:stretch>
                  <a:fillRect l="-15625" r="-625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29669" y="2996561"/>
                <a:ext cx="2180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69" y="2996561"/>
                <a:ext cx="218072" cy="215444"/>
              </a:xfrm>
              <a:prstGeom prst="rect">
                <a:avLst/>
              </a:prstGeom>
              <a:blipFill>
                <a:blip r:embed="rId4"/>
                <a:stretch>
                  <a:fillRect l="-14286" r="-571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01877" y="2996561"/>
                <a:ext cx="23410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877" y="2996561"/>
                <a:ext cx="234102" cy="215444"/>
              </a:xfrm>
              <a:prstGeom prst="rect">
                <a:avLst/>
              </a:prstGeom>
              <a:blipFill>
                <a:blip r:embed="rId5"/>
                <a:stretch>
                  <a:fillRect l="-13158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17701" y="3495675"/>
                <a:ext cx="2018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701" y="3495675"/>
                <a:ext cx="201850" cy="215444"/>
              </a:xfrm>
              <a:prstGeom prst="rect">
                <a:avLst/>
              </a:prstGeom>
              <a:blipFill>
                <a:blip r:embed="rId6"/>
                <a:stretch>
                  <a:fillRect l="-15152" r="-303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12798" y="3495675"/>
                <a:ext cx="2526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798" y="3495675"/>
                <a:ext cx="252698" cy="215444"/>
              </a:xfrm>
              <a:prstGeom prst="rect">
                <a:avLst/>
              </a:prstGeom>
              <a:blipFill>
                <a:blip r:embed="rId7"/>
                <a:stretch>
                  <a:fillRect l="-21951" r="-48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9336" y="3481737"/>
                <a:ext cx="2991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36" y="3481737"/>
                <a:ext cx="299184" cy="215444"/>
              </a:xfrm>
              <a:prstGeom prst="rect">
                <a:avLst/>
              </a:prstGeom>
              <a:blipFill>
                <a:blip r:embed="rId8"/>
                <a:stretch>
                  <a:fillRect l="-16327" r="-204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97" y="2703587"/>
            <a:ext cx="2710872" cy="1337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오른쪽 화살표 13"/>
          <p:cNvSpPr/>
          <p:nvPr/>
        </p:nvSpPr>
        <p:spPr>
          <a:xfrm>
            <a:off x="5021714" y="2960476"/>
            <a:ext cx="216024" cy="823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019131" y="2793271"/>
                <a:ext cx="1976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131" y="2793271"/>
                <a:ext cx="197682" cy="215444"/>
              </a:xfrm>
              <a:prstGeom prst="rect">
                <a:avLst/>
              </a:prstGeom>
              <a:blipFill>
                <a:blip r:embed="rId10"/>
                <a:stretch>
                  <a:fillRect l="-12121" r="-303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04520" y="3023762"/>
                <a:ext cx="2180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520" y="3023762"/>
                <a:ext cx="218072" cy="215444"/>
              </a:xfrm>
              <a:prstGeom prst="rect">
                <a:avLst/>
              </a:prstGeom>
              <a:blipFill>
                <a:blip r:embed="rId11"/>
                <a:stretch>
                  <a:fillRect l="-11111" r="-27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676728" y="3023762"/>
                <a:ext cx="23410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728" y="3023762"/>
                <a:ext cx="234102" cy="215444"/>
              </a:xfrm>
              <a:prstGeom prst="rect">
                <a:avLst/>
              </a:prstGeom>
              <a:blipFill>
                <a:blip r:embed="rId12"/>
                <a:stretch>
                  <a:fillRect l="-102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44927" y="3503826"/>
                <a:ext cx="2018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927" y="3503826"/>
                <a:ext cx="201850" cy="215444"/>
              </a:xfrm>
              <a:prstGeom prst="rect">
                <a:avLst/>
              </a:prstGeom>
              <a:blipFill>
                <a:blip r:embed="rId6"/>
                <a:stretch>
                  <a:fillRect l="-15152" r="-303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87649" y="3522876"/>
                <a:ext cx="2526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649" y="3522876"/>
                <a:ext cx="252698" cy="215444"/>
              </a:xfrm>
              <a:prstGeom prst="rect">
                <a:avLst/>
              </a:prstGeom>
              <a:blipFill>
                <a:blip r:embed="rId13"/>
                <a:stretch>
                  <a:fillRect l="-19048" r="-238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644187" y="3508938"/>
                <a:ext cx="2991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187" y="3508938"/>
                <a:ext cx="299184" cy="215444"/>
              </a:xfrm>
              <a:prstGeom prst="rect">
                <a:avLst/>
              </a:prstGeom>
              <a:blipFill>
                <a:blip r:embed="rId14"/>
                <a:stretch>
                  <a:fillRect l="-18367" r="-204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5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MCTS as one of Early approaches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The essence of MCTS approach is</a:t>
                </a:r>
              </a:p>
              <a:p>
                <a:pPr lvl="1"/>
                <a:r>
                  <a:rPr lang="en-US" altLang="ko-KR" dirty="0" smtClean="0"/>
                  <a:t>How to narrow the breadth of search tree to high-probability moves </a:t>
                </a:r>
                <a:r>
                  <a:rPr lang="en-US" altLang="ko-KR" b="1" dirty="0" smtClean="0"/>
                  <a:t>well</a:t>
                </a:r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 smtClean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 smtClean="0"/>
              </a:p>
              <a:p>
                <a:pPr lvl="1"/>
                <a:r>
                  <a:rPr lang="en-US" altLang="ko-KR" dirty="0"/>
                  <a:t>How to </a:t>
                </a:r>
                <a:r>
                  <a:rPr lang="en-US" altLang="ko-KR" b="1" dirty="0" smtClean="0"/>
                  <a:t>reduce</a:t>
                </a:r>
                <a:r>
                  <a:rPr lang="en-US" altLang="ko-KR" dirty="0" smtClean="0"/>
                  <a:t> depth of the search tree</a:t>
                </a:r>
              </a:p>
              <a:p>
                <a:pPr lvl="2"/>
                <a:r>
                  <a:rPr lang="en-US" altLang="ko-KR" b="1" dirty="0" smtClean="0"/>
                  <a:t>By position evaluation</a:t>
                </a:r>
              </a:p>
              <a:p>
                <a:pPr lvl="2"/>
                <a:r>
                  <a:rPr lang="en-US" altLang="ko-KR" dirty="0" smtClean="0"/>
                  <a:t>Truncate the search tree at 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dirty="0" smtClean="0"/>
                  <a:t> and replacing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the subtree below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dirty="0" smtClean="0"/>
                  <a:t> by an approximate value 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 smtClean="0"/>
                  <a:t>Predicts the outcome from state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Successful in chess, but believed intractable in Go due to the complexity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13" y="2703587"/>
            <a:ext cx="2952328" cy="1337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44280" y="2766070"/>
                <a:ext cx="1976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280" y="2766070"/>
                <a:ext cx="197682" cy="215444"/>
              </a:xfrm>
              <a:prstGeom prst="rect">
                <a:avLst/>
              </a:prstGeom>
              <a:blipFill>
                <a:blip r:embed="rId4"/>
                <a:stretch>
                  <a:fillRect l="-15625" r="-625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29669" y="2996561"/>
                <a:ext cx="2180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69" y="2996561"/>
                <a:ext cx="218072" cy="215444"/>
              </a:xfrm>
              <a:prstGeom prst="rect">
                <a:avLst/>
              </a:prstGeom>
              <a:blipFill>
                <a:blip r:embed="rId5"/>
                <a:stretch>
                  <a:fillRect l="-14286" r="-5714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01877" y="2996561"/>
                <a:ext cx="23410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877" y="2996561"/>
                <a:ext cx="234102" cy="215444"/>
              </a:xfrm>
              <a:prstGeom prst="rect">
                <a:avLst/>
              </a:prstGeom>
              <a:blipFill>
                <a:blip r:embed="rId6"/>
                <a:stretch>
                  <a:fillRect l="-13158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17701" y="3495675"/>
                <a:ext cx="2018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701" y="3495675"/>
                <a:ext cx="201850" cy="215444"/>
              </a:xfrm>
              <a:prstGeom prst="rect">
                <a:avLst/>
              </a:prstGeom>
              <a:blipFill>
                <a:blip r:embed="rId7"/>
                <a:stretch>
                  <a:fillRect l="-15152" r="-303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12798" y="3495675"/>
                <a:ext cx="2526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798" y="3495675"/>
                <a:ext cx="252698" cy="215444"/>
              </a:xfrm>
              <a:prstGeom prst="rect">
                <a:avLst/>
              </a:prstGeom>
              <a:blipFill>
                <a:blip r:embed="rId8"/>
                <a:stretch>
                  <a:fillRect l="-21951" r="-4878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9336" y="3481737"/>
                <a:ext cx="2991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36" y="3481737"/>
                <a:ext cx="299184" cy="215444"/>
              </a:xfrm>
              <a:prstGeom prst="rect">
                <a:avLst/>
              </a:prstGeom>
              <a:blipFill>
                <a:blip r:embed="rId9"/>
                <a:stretch>
                  <a:fillRect l="-16327" r="-204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997" y="2703587"/>
            <a:ext cx="2710872" cy="13371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오른쪽 화살표 13"/>
          <p:cNvSpPr/>
          <p:nvPr/>
        </p:nvSpPr>
        <p:spPr>
          <a:xfrm>
            <a:off x="5021714" y="2960476"/>
            <a:ext cx="216024" cy="823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019131" y="2793271"/>
                <a:ext cx="1976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131" y="2793271"/>
                <a:ext cx="197682" cy="215444"/>
              </a:xfrm>
              <a:prstGeom prst="rect">
                <a:avLst/>
              </a:prstGeom>
              <a:blipFill>
                <a:blip r:embed="rId11"/>
                <a:stretch>
                  <a:fillRect l="-12121" r="-303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04520" y="3023762"/>
                <a:ext cx="2180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520" y="3023762"/>
                <a:ext cx="218072" cy="215444"/>
              </a:xfrm>
              <a:prstGeom prst="rect">
                <a:avLst/>
              </a:prstGeom>
              <a:blipFill>
                <a:blip r:embed="rId12"/>
                <a:stretch>
                  <a:fillRect l="-11111" r="-2778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676728" y="3023762"/>
                <a:ext cx="23410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728" y="3023762"/>
                <a:ext cx="234102" cy="215444"/>
              </a:xfrm>
              <a:prstGeom prst="rect">
                <a:avLst/>
              </a:prstGeom>
              <a:blipFill>
                <a:blip r:embed="rId13"/>
                <a:stretch>
                  <a:fillRect l="-1025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44927" y="3503826"/>
                <a:ext cx="2018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927" y="3503826"/>
                <a:ext cx="201850" cy="215444"/>
              </a:xfrm>
              <a:prstGeom prst="rect">
                <a:avLst/>
              </a:prstGeom>
              <a:blipFill>
                <a:blip r:embed="rId7"/>
                <a:stretch>
                  <a:fillRect l="-15152" r="-3030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87649" y="3522876"/>
                <a:ext cx="2526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649" y="3522876"/>
                <a:ext cx="252698" cy="215444"/>
              </a:xfrm>
              <a:prstGeom prst="rect">
                <a:avLst/>
              </a:prstGeom>
              <a:blipFill>
                <a:blip r:embed="rId14"/>
                <a:stretch>
                  <a:fillRect l="-19048" r="-238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644187" y="3508938"/>
                <a:ext cx="2991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187" y="3508938"/>
                <a:ext cx="299184" cy="215444"/>
              </a:xfrm>
              <a:prstGeom prst="rect">
                <a:avLst/>
              </a:prstGeom>
              <a:blipFill>
                <a:blip r:embed="rId15"/>
                <a:stretch>
                  <a:fillRect l="-18367" r="-2041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6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</a:t>
            </a:r>
            <a:r>
              <a:rPr lang="en-US" altLang="ko-KR" dirty="0" err="1" smtClean="0"/>
              <a:t>AlphaGo</a:t>
            </a:r>
            <a:r>
              <a:rPr lang="en-US" altLang="ko-KR" dirty="0" smtClean="0"/>
              <a:t> approaches?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Adopt Monte Carlo Tree Search (MCTS) with Deep </a:t>
            </a:r>
            <a:r>
              <a:rPr lang="en-US" altLang="ko-KR" dirty="0" err="1" smtClean="0"/>
              <a:t>ConvNets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411480" lvl="1" indent="0">
              <a:buNone/>
            </a:pPr>
            <a:endParaRPr lang="en-US" altLang="ko-KR" sz="2800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48515-694B-44C7-A9EB-D2CB2C6423BC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91" y="2132856"/>
            <a:ext cx="5019683" cy="4141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34619" y="2564904"/>
                <a:ext cx="25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619" y="2564904"/>
                <a:ext cx="255070" cy="276999"/>
              </a:xfrm>
              <a:prstGeom prst="rect">
                <a:avLst/>
              </a:prstGeom>
              <a:blipFill>
                <a:blip r:embed="rId3"/>
                <a:stretch>
                  <a:fillRect l="-14286" r="-9524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45627" y="2924944"/>
                <a:ext cx="11987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627" y="2924944"/>
                <a:ext cx="1198726" cy="276999"/>
              </a:xfrm>
              <a:prstGeom prst="rect">
                <a:avLst/>
              </a:prstGeom>
              <a:blipFill>
                <a:blip r:embed="rId4"/>
                <a:stretch>
                  <a:fillRect l="-2538" r="-7107" b="-3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334419" y="3717032"/>
                <a:ext cx="2796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419" y="3717032"/>
                <a:ext cx="279648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3003" y="3717032"/>
                <a:ext cx="2796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03" y="3717032"/>
                <a:ext cx="279648" cy="276999"/>
              </a:xfrm>
              <a:prstGeom prst="rect">
                <a:avLst/>
              </a:prstGeom>
              <a:blipFill>
                <a:blip r:embed="rId6"/>
                <a:stretch>
                  <a:fillRect l="-30435" t="-2222" r="-17391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52076" y="3717032"/>
                <a:ext cx="2796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76" y="3717032"/>
                <a:ext cx="279648" cy="276999"/>
              </a:xfrm>
              <a:prstGeom prst="rect">
                <a:avLst/>
              </a:prstGeom>
              <a:blipFill>
                <a:blip r:embed="rId7"/>
                <a:stretch>
                  <a:fillRect l="-32609" t="-2222" r="-36957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343716" y="5892230"/>
                <a:ext cx="2796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716" y="5892230"/>
                <a:ext cx="279648" cy="276999"/>
              </a:xfrm>
              <a:prstGeom prst="rect">
                <a:avLst/>
              </a:prstGeom>
              <a:blipFill>
                <a:blip r:embed="rId8"/>
                <a:stretch>
                  <a:fillRect l="-8696" r="-4348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52076" y="5892229"/>
                <a:ext cx="2796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076" y="5892229"/>
                <a:ext cx="279648" cy="276999"/>
              </a:xfrm>
              <a:prstGeom prst="rect">
                <a:avLst/>
              </a:prstGeom>
              <a:blipFill>
                <a:blip r:embed="rId9"/>
                <a:stretch>
                  <a:fillRect l="-8696" r="-2174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71600" y="6248345"/>
                <a:ext cx="18903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600" b="0" dirty="0" smtClean="0"/>
                  <a:t>White wins,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6248345"/>
                <a:ext cx="1890389" cy="276999"/>
              </a:xfrm>
              <a:prstGeom prst="rect">
                <a:avLst/>
              </a:prstGeom>
              <a:blipFill>
                <a:blip r:embed="rId10"/>
                <a:stretch>
                  <a:fillRect l="-6452" t="-17778" r="-354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09716" y="6248345"/>
                <a:ext cx="1842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600" dirty="0" smtClean="0"/>
                  <a:t>Black</a:t>
                </a:r>
                <a:r>
                  <a:rPr lang="en-US" altLang="ko-KR" sz="1600" b="0" dirty="0" smtClean="0"/>
                  <a:t> wins,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716" y="6248345"/>
                <a:ext cx="1842492" cy="276999"/>
              </a:xfrm>
              <a:prstGeom prst="rect">
                <a:avLst/>
              </a:prstGeom>
              <a:blipFill>
                <a:blip r:embed="rId11"/>
                <a:stretch>
                  <a:fillRect l="-6623" t="-17778" r="-3642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/>
          <p:cNvSpPr/>
          <p:nvPr/>
        </p:nvSpPr>
        <p:spPr>
          <a:xfrm>
            <a:off x="5324846" y="2924944"/>
            <a:ext cx="3567633" cy="314761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00322" y="2832343"/>
            <a:ext cx="2327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Policy Network</a:t>
            </a:r>
            <a:endParaRPr lang="ko-KR" alt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086063" y="5423842"/>
            <a:ext cx="3017108" cy="1107996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Early leaf evaluation by</a:t>
            </a:r>
          </a:p>
          <a:p>
            <a:pPr lvl="0"/>
            <a:r>
              <a:rPr lang="en-US" altLang="ko-KR" sz="2400" b="1" dirty="0" smtClean="0">
                <a:solidFill>
                  <a:srgbClr val="2F2B20"/>
                </a:solidFill>
              </a:rPr>
              <a:t>Value Network </a:t>
            </a:r>
          </a:p>
          <a:p>
            <a:pPr lvl="0"/>
            <a:r>
              <a:rPr lang="en-US" altLang="ko-KR" sz="2400" b="1" dirty="0" smtClean="0">
                <a:solidFill>
                  <a:srgbClr val="2F2B20"/>
                </a:solidFill>
              </a:rPr>
              <a:t>&amp; Fast rollout Policy</a:t>
            </a:r>
            <a:endParaRPr lang="ko-KR" altLang="en-US" sz="2400" b="1" dirty="0">
              <a:solidFill>
                <a:srgbClr val="2F2B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9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p1. When Training and Test set are different - Characterizing Learning Transfer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Custom 2">
      <a:majorFont>
        <a:latin typeface="Times New Roman"/>
        <a:ea typeface="HY헤드라인M"/>
        <a:cs typeface=""/>
      </a:majorFont>
      <a:minorFont>
        <a:latin typeface="Cambria"/>
        <a:ea typeface="굴림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Chap1. When Training and Test set are different - Characterizing Learning Transfer</Template>
  <TotalTime>19697</TotalTime>
  <Words>1658</Words>
  <Application>Microsoft Office PowerPoint</Application>
  <PresentationFormat>화면 슬라이드 쇼(4:3)</PresentationFormat>
  <Paragraphs>473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HY헤드라인M</vt:lpstr>
      <vt:lpstr>굴림</vt:lpstr>
      <vt:lpstr>맑은 고딕</vt:lpstr>
      <vt:lpstr>Arial</vt:lpstr>
      <vt:lpstr>Cambria</vt:lpstr>
      <vt:lpstr>Cambria Math</vt:lpstr>
      <vt:lpstr>Times New Roman</vt:lpstr>
      <vt:lpstr>Chap1. When Training and Test set are different - Characterizing Learning Transfer</vt:lpstr>
      <vt:lpstr>AlphaGo: Mastering the game of Go  with deep neural networks and tree search</vt:lpstr>
      <vt:lpstr>introduction</vt:lpstr>
      <vt:lpstr>The Game of Go</vt:lpstr>
      <vt:lpstr>To approach Go with computers</vt:lpstr>
      <vt:lpstr>To approach Go with computers (Cont.)</vt:lpstr>
      <vt:lpstr>MCTS as one of Early approaches</vt:lpstr>
      <vt:lpstr>MCTS as one of Early approaches</vt:lpstr>
      <vt:lpstr>MCTS as one of Early approaches</vt:lpstr>
      <vt:lpstr>How AlphaGo approaches?</vt:lpstr>
      <vt:lpstr>Deep convolutional neural network in alphago</vt:lpstr>
      <vt:lpstr>Overview of Learning of AlphaGo</vt:lpstr>
      <vt:lpstr>Deep Learning Input: State of Go</vt:lpstr>
      <vt:lpstr>Supervised learning (SL) of policyNet</vt:lpstr>
      <vt:lpstr>Supervised learning (SL) of policyNet</vt:lpstr>
      <vt:lpstr>Reinforcement learning (RL) of policyNet</vt:lpstr>
      <vt:lpstr>Reinforcement learning (RL) of valueNet</vt:lpstr>
      <vt:lpstr>Reinforcement learning (RL) of valueNet</vt:lpstr>
      <vt:lpstr>SEARCHIING</vt:lpstr>
      <vt:lpstr>Searching with PolicyNet &amp; ValueNet</vt:lpstr>
      <vt:lpstr>Searching with APC-MCTS</vt:lpstr>
      <vt:lpstr>Searching with APC-MCTS</vt:lpstr>
      <vt:lpstr>Searching with APC-MCTS</vt:lpstr>
      <vt:lpstr>Searching with APC-MCTS</vt:lpstr>
      <vt:lpstr>Searching with APC-MCTS</vt:lpstr>
      <vt:lpstr>Searching with APC-MCTS</vt:lpstr>
      <vt:lpstr>Searching with APC-MCTS</vt:lpstr>
      <vt:lpstr>Searching with APC-MCTS</vt:lpstr>
      <vt:lpstr>Searching with APC-MCTS</vt:lpstr>
      <vt:lpstr>Searching with APC-MCTS</vt:lpstr>
      <vt:lpstr>result</vt:lpstr>
      <vt:lpstr>Tournament Evaluation of AlphaGo</vt:lpstr>
      <vt:lpstr>Seoul AlphaGo: vs. Lee Sedol</vt:lpstr>
      <vt:lpstr>Seoul AlphaGo: vs. Lee Sedol</vt:lpstr>
      <vt:lpstr>discussion</vt:lpstr>
      <vt:lpstr>Discussion mentioned in the paper</vt:lpstr>
      <vt:lpstr>Backup slides</vt:lpstr>
      <vt:lpstr>Input Features for Rollout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DoHyeong Kim</dc:creator>
  <cp:lastModifiedBy>Do Hyeong Kim</cp:lastModifiedBy>
  <cp:revision>307</cp:revision>
  <cp:lastPrinted>2013-09-02T23:52:25Z</cp:lastPrinted>
  <dcterms:created xsi:type="dcterms:W3CDTF">2012-08-25T07:32:29Z</dcterms:created>
  <dcterms:modified xsi:type="dcterms:W3CDTF">2016-11-14T05:15:48Z</dcterms:modified>
</cp:coreProperties>
</file>